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3" r:id="rId16"/>
    <p:sldId id="270"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47" autoAdjust="0"/>
    <p:restoredTop sz="94660"/>
  </p:normalViewPr>
  <p:slideViewPr>
    <p:cSldViewPr snapToGrid="0">
      <p:cViewPr varScale="1">
        <p:scale>
          <a:sx n="73" d="100"/>
          <a:sy n="73" d="100"/>
        </p:scale>
        <p:origin x="61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143CAAF-7906-4C85-924D-09F9C17281C4}" type="datetimeFigureOut">
              <a:rPr lang="en-US" smtClean="0"/>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BCDD5-0AD5-46E0-9890-DF0144DE5753}"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1787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143CAAF-7906-4C85-924D-09F9C17281C4}" type="datetimeFigureOut">
              <a:rPr lang="en-US" smtClean="0"/>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BCDD5-0AD5-46E0-9890-DF0144DE5753}" type="slidenum">
              <a:rPr lang="en-US" smtClean="0"/>
              <a:t>‹#›</a:t>
            </a:fld>
            <a:endParaRPr lang="en-US"/>
          </a:p>
        </p:txBody>
      </p:sp>
    </p:spTree>
    <p:extLst>
      <p:ext uri="{BB962C8B-B14F-4D97-AF65-F5344CB8AC3E}">
        <p14:creationId xmlns:p14="http://schemas.microsoft.com/office/powerpoint/2010/main" val="1057680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143CAAF-7906-4C85-924D-09F9C17281C4}" type="datetimeFigureOut">
              <a:rPr lang="en-US" smtClean="0"/>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BCDD5-0AD5-46E0-9890-DF0144DE5753}" type="slidenum">
              <a:rPr lang="en-US" smtClean="0"/>
              <a:t>‹#›</a:t>
            </a:fld>
            <a:endParaRPr lang="en-US"/>
          </a:p>
        </p:txBody>
      </p:sp>
    </p:spTree>
    <p:extLst>
      <p:ext uri="{BB962C8B-B14F-4D97-AF65-F5344CB8AC3E}">
        <p14:creationId xmlns:p14="http://schemas.microsoft.com/office/powerpoint/2010/main" val="1111177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143CAAF-7906-4C85-924D-09F9C17281C4}" type="datetimeFigureOut">
              <a:rPr lang="en-US" smtClean="0"/>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BCDD5-0AD5-46E0-9890-DF0144DE5753}" type="slidenum">
              <a:rPr lang="en-US" smtClean="0"/>
              <a:t>‹#›</a:t>
            </a:fld>
            <a:endParaRPr lang="en-US"/>
          </a:p>
        </p:txBody>
      </p:sp>
    </p:spTree>
    <p:extLst>
      <p:ext uri="{BB962C8B-B14F-4D97-AF65-F5344CB8AC3E}">
        <p14:creationId xmlns:p14="http://schemas.microsoft.com/office/powerpoint/2010/main" val="3758928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143CAAF-7906-4C85-924D-09F9C17281C4}" type="datetimeFigureOut">
              <a:rPr lang="en-US" smtClean="0"/>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BCDD5-0AD5-46E0-9890-DF0144DE5753}"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5696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143CAAF-7906-4C85-924D-09F9C17281C4}" type="datetimeFigureOut">
              <a:rPr lang="en-US" smtClean="0"/>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BCDD5-0AD5-46E0-9890-DF0144DE5753}" type="slidenum">
              <a:rPr lang="en-US" smtClean="0"/>
              <a:t>‹#›</a:t>
            </a:fld>
            <a:endParaRPr lang="en-US"/>
          </a:p>
        </p:txBody>
      </p:sp>
    </p:spTree>
    <p:extLst>
      <p:ext uri="{BB962C8B-B14F-4D97-AF65-F5344CB8AC3E}">
        <p14:creationId xmlns:p14="http://schemas.microsoft.com/office/powerpoint/2010/main" val="1597794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143CAAF-7906-4C85-924D-09F9C17281C4}" type="datetimeFigureOut">
              <a:rPr lang="en-US" smtClean="0"/>
              <a:t>4/13/2026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1BCDD5-0AD5-46E0-9890-DF0144DE5753}" type="slidenum">
              <a:rPr lang="en-US" smtClean="0"/>
              <a:t>‹#›</a:t>
            </a:fld>
            <a:endParaRPr lang="en-US"/>
          </a:p>
        </p:txBody>
      </p:sp>
    </p:spTree>
    <p:extLst>
      <p:ext uri="{BB962C8B-B14F-4D97-AF65-F5344CB8AC3E}">
        <p14:creationId xmlns:p14="http://schemas.microsoft.com/office/powerpoint/2010/main" val="386708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143CAAF-7906-4C85-924D-09F9C17281C4}" type="datetimeFigureOut">
              <a:rPr lang="en-US" smtClean="0"/>
              <a:t>4/13/2026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1BCDD5-0AD5-46E0-9890-DF0144DE5753}" type="slidenum">
              <a:rPr lang="en-US" smtClean="0"/>
              <a:t>‹#›</a:t>
            </a:fld>
            <a:endParaRPr lang="en-US"/>
          </a:p>
        </p:txBody>
      </p:sp>
    </p:spTree>
    <p:extLst>
      <p:ext uri="{BB962C8B-B14F-4D97-AF65-F5344CB8AC3E}">
        <p14:creationId xmlns:p14="http://schemas.microsoft.com/office/powerpoint/2010/main" val="2467546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143CAAF-7906-4C85-924D-09F9C17281C4}" type="datetimeFigureOut">
              <a:rPr lang="en-US" smtClean="0"/>
              <a:t>4/13/2026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191BCDD5-0AD5-46E0-9890-DF0144DE5753}" type="slidenum">
              <a:rPr lang="en-US" smtClean="0"/>
              <a:t>‹#›</a:t>
            </a:fld>
            <a:endParaRPr lang="en-US"/>
          </a:p>
        </p:txBody>
      </p:sp>
    </p:spTree>
    <p:extLst>
      <p:ext uri="{BB962C8B-B14F-4D97-AF65-F5344CB8AC3E}">
        <p14:creationId xmlns:p14="http://schemas.microsoft.com/office/powerpoint/2010/main" val="779668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143CAAF-7906-4C85-924D-09F9C17281C4}" type="datetimeFigureOut">
              <a:rPr lang="en-US" smtClean="0"/>
              <a:t>4/13/2026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91BCDD5-0AD5-46E0-9890-DF0144DE5753}" type="slidenum">
              <a:rPr lang="en-US" smtClean="0"/>
              <a:t>‹#›</a:t>
            </a:fld>
            <a:endParaRPr lang="en-US"/>
          </a:p>
        </p:txBody>
      </p:sp>
    </p:spTree>
    <p:extLst>
      <p:ext uri="{BB962C8B-B14F-4D97-AF65-F5344CB8AC3E}">
        <p14:creationId xmlns:p14="http://schemas.microsoft.com/office/powerpoint/2010/main" val="336029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143CAAF-7906-4C85-924D-09F9C17281C4}" type="datetimeFigureOut">
              <a:rPr lang="en-US" smtClean="0"/>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BCDD5-0AD5-46E0-9890-DF0144DE5753}" type="slidenum">
              <a:rPr lang="en-US" smtClean="0"/>
              <a:t>‹#›</a:t>
            </a:fld>
            <a:endParaRPr lang="en-US"/>
          </a:p>
        </p:txBody>
      </p:sp>
    </p:spTree>
    <p:extLst>
      <p:ext uri="{BB962C8B-B14F-4D97-AF65-F5344CB8AC3E}">
        <p14:creationId xmlns:p14="http://schemas.microsoft.com/office/powerpoint/2010/main" val="3106376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143CAAF-7906-4C85-924D-09F9C17281C4}" type="datetimeFigureOut">
              <a:rPr lang="en-US" smtClean="0"/>
              <a:t>4/13/2026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91BCDD5-0AD5-46E0-9890-DF0144DE5753}"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4588205"/>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f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body" idx="4294967295"/>
          </p:nvPr>
        </p:nvSpPr>
        <p:spPr>
          <a:xfrm>
            <a:off x="4049486" y="3553097"/>
            <a:ext cx="8142513" cy="2042841"/>
          </a:xfrm>
        </p:spPr>
        <p:txBody>
          <a:bodyPr>
            <a:normAutofit fontScale="92500" lnSpcReduction="20000"/>
          </a:bodyPr>
          <a:lstStyle/>
          <a:p>
            <a:pPr lvl="0" algn="ctr">
              <a:lnSpc>
                <a:spcPct val="100000"/>
              </a:lnSpc>
              <a:spcBef>
                <a:spcPts val="0"/>
              </a:spcBef>
              <a:spcAft>
                <a:spcPts val="0"/>
              </a:spcAft>
              <a:buClrTx/>
              <a:buSzTx/>
              <a:defRPr/>
            </a:pPr>
            <a:r>
              <a:rPr lang="en-US" sz="2600" cap="none" spc="0" dirty="0">
                <a:solidFill>
                  <a:prstClr val="black"/>
                </a:solidFill>
                <a:latin typeface="Times New Roman" panose="02020603050405020304" pitchFamily="18" charset="0"/>
                <a:cs typeface="Times New Roman" panose="02020603050405020304" pitchFamily="18" charset="0"/>
              </a:rPr>
              <a:t>Lecture prepared</a:t>
            </a:r>
            <a:endParaRPr lang="en-US" sz="4100" cap="none" spc="0" dirty="0">
              <a:solidFill>
                <a:prstClr val="black"/>
              </a:solidFill>
              <a:latin typeface="Times New Roman" panose="02020603050405020304" pitchFamily="18" charset="0"/>
              <a:cs typeface="Times New Roman" panose="02020603050405020304" pitchFamily="18" charset="0"/>
            </a:endParaRPr>
          </a:p>
          <a:p>
            <a:pPr lvl="0" algn="ctr">
              <a:lnSpc>
                <a:spcPct val="100000"/>
              </a:lnSpc>
              <a:spcBef>
                <a:spcPts val="0"/>
              </a:spcBef>
              <a:spcAft>
                <a:spcPts val="0"/>
              </a:spcAft>
              <a:buClrTx/>
              <a:buSzTx/>
              <a:defRPr/>
            </a:pPr>
            <a:r>
              <a:rPr lang="en-US" sz="2800" cap="none" spc="0" dirty="0">
                <a:solidFill>
                  <a:prstClr val="black"/>
                </a:solidFill>
                <a:latin typeface="Times New Roman" panose="02020603050405020304" pitchFamily="18" charset="0"/>
                <a:cs typeface="Times New Roman" panose="02020603050405020304" pitchFamily="18" charset="0"/>
              </a:rPr>
              <a:t>By </a:t>
            </a:r>
          </a:p>
          <a:p>
            <a:pPr lvl="0" algn="ctr">
              <a:lnSpc>
                <a:spcPct val="100000"/>
              </a:lnSpc>
              <a:spcBef>
                <a:spcPts val="0"/>
              </a:spcBef>
              <a:spcAft>
                <a:spcPts val="0"/>
              </a:spcAft>
              <a:buClrTx/>
              <a:buSzTx/>
              <a:defRPr/>
            </a:pPr>
            <a:r>
              <a:rPr lang="en-US" sz="2800" cap="none" spc="0" dirty="0">
                <a:solidFill>
                  <a:prstClr val="black"/>
                </a:solidFill>
                <a:latin typeface="Times New Roman" panose="02020603050405020304" pitchFamily="18" charset="0"/>
                <a:cs typeface="Times New Roman" panose="02020603050405020304" pitchFamily="18" charset="0"/>
              </a:rPr>
              <a:t> Sara  S. Mohammed </a:t>
            </a:r>
            <a:endParaRPr lang="en-GB" sz="2800" b="1" cap="none" spc="0" dirty="0">
              <a:solidFill>
                <a:prstClr val="black"/>
              </a:solidFill>
              <a:latin typeface="Times New Roman" panose="02020603050405020304" pitchFamily="18" charset="0"/>
              <a:cs typeface="Times New Roman" panose="02020603050405020304" pitchFamily="18" charset="0"/>
            </a:endParaRPr>
          </a:p>
          <a:p>
            <a:pPr lvl="0" algn="ctr">
              <a:lnSpc>
                <a:spcPct val="100000"/>
              </a:lnSpc>
              <a:spcBef>
                <a:spcPts val="0"/>
              </a:spcBef>
              <a:spcAft>
                <a:spcPts val="0"/>
              </a:spcAft>
              <a:buClrTx/>
              <a:buSzTx/>
              <a:defRPr/>
            </a:pPr>
            <a:r>
              <a:rPr lang="en-US" sz="2800" cap="none" spc="0" dirty="0">
                <a:solidFill>
                  <a:prstClr val="black"/>
                </a:solidFill>
                <a:latin typeface="Times New Roman" panose="02020603050405020304" pitchFamily="18" charset="0"/>
                <a:cs typeface="Times New Roman" panose="02020603050405020304" pitchFamily="18" charset="0"/>
              </a:rPr>
              <a:t>Department of Veterinary Public Health</a:t>
            </a:r>
          </a:p>
          <a:p>
            <a:pPr lvl="0" algn="ctr">
              <a:lnSpc>
                <a:spcPct val="100000"/>
              </a:lnSpc>
              <a:spcBef>
                <a:spcPts val="0"/>
              </a:spcBef>
              <a:spcAft>
                <a:spcPts val="0"/>
              </a:spcAft>
              <a:buClrTx/>
              <a:buSzTx/>
              <a:defRPr/>
            </a:pPr>
            <a:r>
              <a:rPr lang="en-US" sz="2800" cap="none" spc="0" dirty="0">
                <a:solidFill>
                  <a:prstClr val="black"/>
                </a:solidFill>
                <a:latin typeface="Times New Roman" panose="02020603050405020304" pitchFamily="18" charset="0"/>
                <a:cs typeface="Times New Roman" panose="02020603050405020304" pitchFamily="18" charset="0"/>
              </a:rPr>
              <a:t>College of veterinary medicine</a:t>
            </a:r>
            <a:br>
              <a:rPr lang="en-US" sz="2800" cap="none" spc="0" dirty="0">
                <a:solidFill>
                  <a:prstClr val="black"/>
                </a:solidFill>
                <a:latin typeface="Times New Roman" panose="02020603050405020304" pitchFamily="18" charset="0"/>
                <a:cs typeface="Times New Roman" panose="02020603050405020304" pitchFamily="18" charset="0"/>
              </a:rPr>
            </a:br>
            <a:r>
              <a:rPr lang="en-US" sz="2800" cap="none" spc="0" dirty="0">
                <a:solidFill>
                  <a:prstClr val="black"/>
                </a:solidFill>
                <a:latin typeface="Times New Roman" panose="02020603050405020304" pitchFamily="18" charset="0"/>
                <a:cs typeface="Times New Roman" panose="02020603050405020304" pitchFamily="18" charset="0"/>
              </a:rPr>
              <a:t>university of </a:t>
            </a:r>
            <a:r>
              <a:rPr lang="en-US" sz="2800" cap="none" spc="0" dirty="0" err="1">
                <a:solidFill>
                  <a:prstClr val="black"/>
                </a:solidFill>
                <a:latin typeface="Times New Roman" panose="02020603050405020304" pitchFamily="18" charset="0"/>
                <a:cs typeface="Times New Roman" panose="02020603050405020304" pitchFamily="18" charset="0"/>
              </a:rPr>
              <a:t>basrah</a:t>
            </a:r>
            <a:endParaRPr lang="en-GB" sz="2800" cap="none" spc="0" dirty="0">
              <a:solidFill>
                <a:prstClr val="black"/>
              </a:solidFill>
              <a:latin typeface="Times New Roman" panose="02020603050405020304" pitchFamily="18" charset="0"/>
              <a:cs typeface="Times New Roman" panose="02020603050405020304" pitchFamily="18" charset="0"/>
            </a:endParaRPr>
          </a:p>
          <a:p>
            <a:pPr algn="ctr"/>
            <a:endParaRPr lang="en-US" dirty="0"/>
          </a:p>
        </p:txBody>
      </p:sp>
      <p:sp>
        <p:nvSpPr>
          <p:cNvPr id="2" name="Title 1"/>
          <p:cNvSpPr>
            <a:spLocks noGrp="1"/>
          </p:cNvSpPr>
          <p:nvPr>
            <p:ph type="title" idx="4294967295"/>
          </p:nvPr>
        </p:nvSpPr>
        <p:spPr>
          <a:xfrm>
            <a:off x="1369842" y="731521"/>
            <a:ext cx="9132695" cy="2821578"/>
          </a:xfrm>
        </p:spPr>
        <p:txBody>
          <a:bodyPr>
            <a:normAutofit/>
          </a:bodyPr>
          <a:lstStyle/>
          <a:p>
            <a:pPr algn="ctr"/>
            <a:r>
              <a:rPr lang="en-US" sz="3600" b="1" dirty="0">
                <a:solidFill>
                  <a:prstClr val="black"/>
                </a:solidFill>
                <a:latin typeface="Times New Roman" panose="02020603050405020304" pitchFamily="18" charset="0"/>
                <a:cs typeface="Times New Roman" panose="02020603050405020304" pitchFamily="18" charset="0"/>
              </a:rPr>
              <a:t>Practical </a:t>
            </a:r>
            <a:r>
              <a:rPr lang="en-US" sz="3600" b="1" dirty="0" smtClean="0">
                <a:solidFill>
                  <a:prstClr val="black"/>
                </a:solidFill>
                <a:latin typeface="Times New Roman" panose="02020603050405020304" pitchFamily="18" charset="0"/>
                <a:cs typeface="Times New Roman" panose="02020603050405020304" pitchFamily="18" charset="0"/>
              </a:rPr>
              <a:t>milk hygiene </a:t>
            </a:r>
            <a:r>
              <a:rPr lang="en-US" sz="5400" b="1" dirty="0">
                <a:solidFill>
                  <a:prstClr val="black"/>
                </a:solidFill>
                <a:latin typeface="Times New Roman" panose="02020603050405020304" pitchFamily="18" charset="0"/>
                <a:cs typeface="Times New Roman" panose="02020603050405020304" pitchFamily="18" charset="0"/>
              </a:rPr>
              <a:t/>
            </a:r>
            <a:br>
              <a:rPr lang="en-US" sz="5400" b="1" dirty="0">
                <a:solidFill>
                  <a:prstClr val="black"/>
                </a:solidFill>
                <a:latin typeface="Times New Roman" panose="02020603050405020304" pitchFamily="18" charset="0"/>
                <a:cs typeface="Times New Roman" panose="02020603050405020304" pitchFamily="18" charset="0"/>
              </a:rPr>
            </a:br>
            <a:r>
              <a:rPr lang="en-US" sz="2400" b="1" dirty="0" smtClean="0">
                <a:solidFill>
                  <a:prstClr val="black"/>
                </a:solidFill>
                <a:latin typeface="Times New Roman" panose="02020603050405020304" pitchFamily="18" charset="0"/>
                <a:cs typeface="Times New Roman" panose="02020603050405020304" pitchFamily="18" charset="0"/>
              </a:rPr>
              <a:t>Stage: 5</a:t>
            </a:r>
            <a:r>
              <a:rPr lang="en-US" sz="2400" b="1" baseline="30000" dirty="0" smtClean="0">
                <a:solidFill>
                  <a:prstClr val="black"/>
                </a:solidFill>
                <a:latin typeface="Times New Roman" panose="02020603050405020304" pitchFamily="18" charset="0"/>
                <a:cs typeface="Times New Roman" panose="02020603050405020304" pitchFamily="18" charset="0"/>
              </a:rPr>
              <a:t>th</a:t>
            </a:r>
            <a:r>
              <a:rPr lang="en-US" sz="2400" b="1" dirty="0" smtClean="0">
                <a:solidFill>
                  <a:prstClr val="black"/>
                </a:solidFill>
                <a:latin typeface="Times New Roman" panose="02020603050405020304" pitchFamily="18" charset="0"/>
                <a:cs typeface="Times New Roman" panose="02020603050405020304" pitchFamily="18" charset="0"/>
              </a:rPr>
              <a:t/>
            </a:r>
            <a:br>
              <a:rPr lang="en-US" sz="2400" b="1" dirty="0" smtClean="0">
                <a:solidFill>
                  <a:prstClr val="black"/>
                </a:solidFill>
                <a:latin typeface="Times New Roman" panose="02020603050405020304" pitchFamily="18" charset="0"/>
                <a:cs typeface="Times New Roman" panose="02020603050405020304" pitchFamily="18" charset="0"/>
              </a:rPr>
            </a:br>
            <a:r>
              <a:rPr lang="en-US" sz="2400" b="1" dirty="0" smtClean="0">
                <a:solidFill>
                  <a:prstClr val="black"/>
                </a:solidFill>
                <a:latin typeface="Times New Roman" panose="02020603050405020304" pitchFamily="18" charset="0"/>
                <a:cs typeface="Times New Roman" panose="02020603050405020304" pitchFamily="18" charset="0"/>
              </a:rPr>
              <a:t> </a:t>
            </a:r>
            <a:r>
              <a:rPr lang="en-US" sz="4800" b="1" dirty="0">
                <a:solidFill>
                  <a:prstClr val="black"/>
                </a:solidFill>
                <a:latin typeface="Times New Roman" panose="02020603050405020304" pitchFamily="18" charset="0"/>
                <a:cs typeface="Times New Roman" panose="02020603050405020304" pitchFamily="18" charset="0"/>
              </a:rPr>
              <a:t/>
            </a:r>
            <a:br>
              <a:rPr lang="en-US" sz="4800" b="1" dirty="0">
                <a:solidFill>
                  <a:prstClr val="black"/>
                </a:solidFill>
                <a:latin typeface="Times New Roman" panose="02020603050405020304" pitchFamily="18" charset="0"/>
                <a:cs typeface="Times New Roman" panose="02020603050405020304" pitchFamily="18" charset="0"/>
              </a:rPr>
            </a:br>
            <a:r>
              <a:rPr lang="en-US" sz="5400" dirty="0">
                <a:effectLst>
                  <a:glow rad="228600">
                    <a:schemeClr val="accent4">
                      <a:satMod val="175000"/>
                      <a:alpha val="40000"/>
                    </a:schemeClr>
                  </a:glow>
                </a:effectLst>
              </a:rPr>
              <a:t>Sensory Evaluation of </a:t>
            </a:r>
            <a:r>
              <a:rPr lang="en-US" sz="5400" dirty="0" smtClean="0">
                <a:effectLst>
                  <a:glow rad="228600">
                    <a:schemeClr val="accent4">
                      <a:satMod val="175000"/>
                      <a:alpha val="40000"/>
                    </a:schemeClr>
                  </a:glow>
                </a:effectLst>
              </a:rPr>
              <a:t>Milk</a:t>
            </a:r>
            <a:br>
              <a:rPr lang="en-US" sz="5400" dirty="0" smtClean="0">
                <a:effectLst>
                  <a:glow rad="228600">
                    <a:schemeClr val="accent4">
                      <a:satMod val="175000"/>
                      <a:alpha val="40000"/>
                    </a:schemeClr>
                  </a:glow>
                </a:effectLst>
              </a:rPr>
            </a:br>
            <a:endParaRPr lang="en-US" sz="5400" dirty="0">
              <a:effectLst>
                <a:glow rad="228600">
                  <a:schemeClr val="accent4">
                    <a:satMod val="175000"/>
                    <a:alpha val="40000"/>
                  </a:schemeClr>
                </a:glow>
              </a:effectLst>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59290" y="209007"/>
            <a:ext cx="1254035" cy="125403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869" y="209007"/>
            <a:ext cx="1241972" cy="1242942"/>
          </a:xfrm>
          <a:prstGeom prst="rect">
            <a:avLst/>
          </a:prstGeom>
        </p:spPr>
      </p:pic>
      <p:pic>
        <p:nvPicPr>
          <p:cNvPr id="1028" name="Picture 4" descr="Troubleshooting Milk Flavor Problem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383" y="3553097"/>
            <a:ext cx="4441371" cy="2732995"/>
          </a:xfrm>
          <a:prstGeom prst="rect">
            <a:avLst/>
          </a:prstGeom>
          <a:ln w="3175">
            <a:solidFill>
              <a:schemeClr val="tx1"/>
            </a:solid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3174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755" y="304557"/>
            <a:ext cx="6701245" cy="461665"/>
          </a:xfrm>
          <a:prstGeom prst="rect">
            <a:avLst/>
          </a:prstGeom>
        </p:spPr>
        <p:txBody>
          <a:bodyPr wrap="square">
            <a:spAutoFit/>
          </a:bodyPr>
          <a:lstStyle/>
          <a:p>
            <a:r>
              <a:rPr lang="en-US" sz="2000" b="1" dirty="0">
                <a:solidFill>
                  <a:srgbClr val="0D0D0D"/>
                </a:solidFill>
                <a:latin typeface="ui-sans-serif"/>
              </a:rPr>
              <a:t> </a:t>
            </a:r>
            <a:r>
              <a:rPr lang="en-US" sz="2400" b="1" dirty="0" smtClean="0">
                <a:solidFill>
                  <a:srgbClr val="0D0D0D"/>
                </a:solidFill>
                <a:latin typeface="ui-sans-serif"/>
              </a:rPr>
              <a:t>D. Texture </a:t>
            </a:r>
            <a:r>
              <a:rPr lang="en-US" sz="2400" b="1" dirty="0">
                <a:solidFill>
                  <a:srgbClr val="0D0D0D"/>
                </a:solidFill>
                <a:latin typeface="ui-sans-serif"/>
              </a:rPr>
              <a:t>and Mouthfeel</a:t>
            </a:r>
            <a:endParaRPr lang="en-US" sz="2400" b="1" i="0" dirty="0">
              <a:solidFill>
                <a:srgbClr val="0D0D0D"/>
              </a:solidFill>
              <a:effectLst/>
              <a:latin typeface="ui-sans-serif"/>
            </a:endParaRPr>
          </a:p>
        </p:txBody>
      </p:sp>
      <p:pic>
        <p:nvPicPr>
          <p:cNvPr id="8196" name="Picture 4" descr="Unlabell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3658" y="1005840"/>
            <a:ext cx="3983228" cy="398322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74320" y="1005840"/>
            <a:ext cx="7628709" cy="1384995"/>
          </a:xfrm>
          <a:prstGeom prst="rect">
            <a:avLst/>
          </a:prstGeom>
        </p:spPr>
        <p:txBody>
          <a:bodyPr wrap="square">
            <a:spAutoFit/>
          </a:bodyPr>
          <a:lstStyle/>
          <a:p>
            <a:r>
              <a:rPr lang="en-US" dirty="0">
                <a:solidFill>
                  <a:srgbClr val="0D0D0D"/>
                </a:solidFill>
                <a:latin typeface="ui-sans-serif"/>
              </a:rPr>
              <a:t>T</a:t>
            </a:r>
            <a:r>
              <a:rPr lang="en-US" sz="2000" dirty="0">
                <a:solidFill>
                  <a:srgbClr val="0D0D0D"/>
                </a:solidFill>
                <a:latin typeface="ui-sans-serif"/>
              </a:rPr>
              <a:t>exture evaluation involves assessing the </a:t>
            </a:r>
            <a:r>
              <a:rPr lang="en-US" sz="2000" b="1" dirty="0">
                <a:solidFill>
                  <a:srgbClr val="0D0D0D"/>
                </a:solidFill>
                <a:latin typeface="ui-sans-serif"/>
              </a:rPr>
              <a:t>physical consistency of milk</a:t>
            </a:r>
            <a:r>
              <a:rPr lang="en-US" sz="2000" dirty="0" smtClean="0">
                <a:solidFill>
                  <a:srgbClr val="0D0D0D"/>
                </a:solidFill>
                <a:latin typeface="ui-sans-serif"/>
              </a:rPr>
              <a:t>.</a:t>
            </a:r>
          </a:p>
          <a:p>
            <a:endParaRPr lang="en-US" sz="2000" dirty="0">
              <a:solidFill>
                <a:srgbClr val="0D0D0D"/>
              </a:solidFill>
              <a:latin typeface="ui-sans-serif"/>
            </a:endParaRPr>
          </a:p>
          <a:p>
            <a:pPr marL="342900" indent="-342900">
              <a:buFont typeface="Wingdings" panose="05000000000000000000" pitchFamily="2" charset="2"/>
              <a:buChar char="q"/>
            </a:pPr>
            <a:r>
              <a:rPr lang="en-US" sz="2400" dirty="0">
                <a:solidFill>
                  <a:srgbClr val="0D0D0D"/>
                </a:solidFill>
                <a:latin typeface="ui-sans-serif"/>
              </a:rPr>
              <a:t>Normal milk should be</a:t>
            </a:r>
            <a:r>
              <a:rPr lang="en-US" sz="2000" dirty="0">
                <a:solidFill>
                  <a:srgbClr val="0D0D0D"/>
                </a:solidFill>
                <a:latin typeface="ui-sans-serif"/>
              </a:rPr>
              <a:t>:</a:t>
            </a:r>
            <a:endParaRPr lang="en-US" sz="2000" b="0" i="0" dirty="0">
              <a:solidFill>
                <a:srgbClr val="0D0D0D"/>
              </a:solidFill>
              <a:effectLst/>
              <a:latin typeface="ui-sans-serif"/>
            </a:endParaRPr>
          </a:p>
        </p:txBody>
      </p:sp>
      <p:sp>
        <p:nvSpPr>
          <p:cNvPr id="5" name="Rectangle 4"/>
          <p:cNvSpPr/>
          <p:nvPr/>
        </p:nvSpPr>
        <p:spPr>
          <a:xfrm>
            <a:off x="274320" y="2861335"/>
            <a:ext cx="6583680" cy="1384995"/>
          </a:xfrm>
          <a:prstGeom prst="rect">
            <a:avLst/>
          </a:prstGeom>
          <a:solidFill>
            <a:schemeClr val="bg1">
              <a:lumMod val="85000"/>
            </a:schemeClr>
          </a:solidFill>
        </p:spPr>
        <p:txBody>
          <a:bodyPr wrap="square">
            <a:spAutoFit/>
          </a:bodyPr>
          <a:lstStyle/>
          <a:p>
            <a:pPr>
              <a:buFont typeface="Arial" panose="020B0604020202020204" pitchFamily="34" charset="0"/>
              <a:buChar char="•"/>
            </a:pPr>
            <a:r>
              <a:rPr lang="en-US" sz="2800" dirty="0">
                <a:solidFill>
                  <a:srgbClr val="0D0D0D"/>
                </a:solidFill>
                <a:latin typeface="ui-sans-serif"/>
              </a:rPr>
              <a:t>Smooth</a:t>
            </a:r>
          </a:p>
          <a:p>
            <a:pPr>
              <a:buFont typeface="Arial" panose="020B0604020202020204" pitchFamily="34" charset="0"/>
              <a:buChar char="•"/>
            </a:pPr>
            <a:r>
              <a:rPr lang="en-US" sz="2800" dirty="0">
                <a:solidFill>
                  <a:srgbClr val="0D0D0D"/>
                </a:solidFill>
                <a:latin typeface="ui-sans-serif"/>
              </a:rPr>
              <a:t>Homogeneous</a:t>
            </a:r>
          </a:p>
          <a:p>
            <a:pPr>
              <a:buFont typeface="Arial" panose="020B0604020202020204" pitchFamily="34" charset="0"/>
              <a:buChar char="•"/>
            </a:pPr>
            <a:r>
              <a:rPr lang="en-US" sz="2800" dirty="0">
                <a:solidFill>
                  <a:srgbClr val="0D0D0D"/>
                </a:solidFill>
                <a:latin typeface="ui-sans-serif"/>
              </a:rPr>
              <a:t>Free from clots or particles</a:t>
            </a:r>
            <a:endParaRPr lang="en-US" sz="2800" b="0" i="0" dirty="0">
              <a:solidFill>
                <a:srgbClr val="0D0D0D"/>
              </a:solidFill>
              <a:effectLst/>
              <a:latin typeface="ui-sans-serif"/>
            </a:endParaRPr>
          </a:p>
        </p:txBody>
      </p:sp>
    </p:spTree>
    <p:extLst>
      <p:ext uri="{BB962C8B-B14F-4D97-AF65-F5344CB8AC3E}">
        <p14:creationId xmlns:p14="http://schemas.microsoft.com/office/powerpoint/2010/main" val="215284094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7383" y="300446"/>
            <a:ext cx="6856339" cy="461665"/>
          </a:xfrm>
          <a:prstGeom prst="rect">
            <a:avLst/>
          </a:prstGeom>
        </p:spPr>
        <p:txBody>
          <a:bodyPr wrap="square">
            <a:spAutoFit/>
          </a:bodyPr>
          <a:lstStyle/>
          <a:p>
            <a:pPr marL="285750" indent="-285750">
              <a:buFont typeface="Wingdings" panose="05000000000000000000" pitchFamily="2" charset="2"/>
              <a:buChar char="q"/>
            </a:pPr>
            <a:r>
              <a:rPr lang="en-US" sz="2400" b="1" dirty="0">
                <a:solidFill>
                  <a:srgbClr val="0D0D0D"/>
                </a:solidFill>
                <a:latin typeface="ui-sans-serif"/>
              </a:rPr>
              <a:t>Abnormal </a:t>
            </a:r>
            <a:r>
              <a:rPr lang="en-US" sz="2400" b="1" dirty="0" smtClean="0">
                <a:solidFill>
                  <a:srgbClr val="0D0D0D"/>
                </a:solidFill>
                <a:latin typeface="ui-sans-serif"/>
              </a:rPr>
              <a:t>texture;</a:t>
            </a:r>
            <a:endParaRPr lang="en-US" sz="2400" dirty="0"/>
          </a:p>
        </p:txBody>
      </p:sp>
      <p:graphicFrame>
        <p:nvGraphicFramePr>
          <p:cNvPr id="3" name="Table 2"/>
          <p:cNvGraphicFramePr>
            <a:graphicFrameLocks noGrp="1"/>
          </p:cNvGraphicFramePr>
          <p:nvPr>
            <p:extLst>
              <p:ext uri="{D42A27DB-BD31-4B8C-83A1-F6EECF244321}">
                <p14:modId xmlns:p14="http://schemas.microsoft.com/office/powerpoint/2010/main" val="2189384547"/>
              </p:ext>
            </p:extLst>
          </p:nvPr>
        </p:nvGraphicFramePr>
        <p:xfrm>
          <a:off x="431074" y="1345472"/>
          <a:ext cx="10567534" cy="3295924"/>
        </p:xfrm>
        <a:graphic>
          <a:graphicData uri="http://schemas.openxmlformats.org/drawingml/2006/table">
            <a:tbl>
              <a:tblPr>
                <a:tableStyleId>{16D9F66E-5EB9-4882-86FB-DCBF35E3C3E4}</a:tableStyleId>
              </a:tblPr>
              <a:tblGrid>
                <a:gridCol w="5283767">
                  <a:extLst>
                    <a:ext uri="{9D8B030D-6E8A-4147-A177-3AD203B41FA5}">
                      <a16:colId xmlns:a16="http://schemas.microsoft.com/office/drawing/2014/main" val="31321802"/>
                    </a:ext>
                  </a:extLst>
                </a:gridCol>
                <a:gridCol w="5283767">
                  <a:extLst>
                    <a:ext uri="{9D8B030D-6E8A-4147-A177-3AD203B41FA5}">
                      <a16:colId xmlns:a16="http://schemas.microsoft.com/office/drawing/2014/main" val="2062072573"/>
                    </a:ext>
                  </a:extLst>
                </a:gridCol>
              </a:tblGrid>
              <a:tr h="823981">
                <a:tc>
                  <a:txBody>
                    <a:bodyPr/>
                    <a:lstStyle/>
                    <a:p>
                      <a:r>
                        <a:rPr lang="en-US" dirty="0"/>
                        <a:t>Texture Change</a:t>
                      </a:r>
                    </a:p>
                  </a:txBody>
                  <a:tcPr anchor="ctr"/>
                </a:tc>
                <a:tc>
                  <a:txBody>
                    <a:bodyPr/>
                    <a:lstStyle/>
                    <a:p>
                      <a:r>
                        <a:rPr lang="en-US" dirty="0"/>
                        <a:t>Cause</a:t>
                      </a:r>
                    </a:p>
                  </a:txBody>
                  <a:tcPr anchor="ctr"/>
                </a:tc>
                <a:extLst>
                  <a:ext uri="{0D108BD9-81ED-4DB2-BD59-A6C34878D82A}">
                    <a16:rowId xmlns:a16="http://schemas.microsoft.com/office/drawing/2014/main" val="2965697751"/>
                  </a:ext>
                </a:extLst>
              </a:tr>
              <a:tr h="823981">
                <a:tc>
                  <a:txBody>
                    <a:bodyPr/>
                    <a:lstStyle/>
                    <a:p>
                      <a:r>
                        <a:rPr lang="en-US" dirty="0"/>
                        <a:t>Clot formation</a:t>
                      </a:r>
                    </a:p>
                  </a:txBody>
                  <a:tcPr anchor="ctr"/>
                </a:tc>
                <a:tc>
                  <a:txBody>
                    <a:bodyPr/>
                    <a:lstStyle/>
                    <a:p>
                      <a:r>
                        <a:rPr lang="en-US" dirty="0"/>
                        <a:t>Increased acidity</a:t>
                      </a:r>
                    </a:p>
                  </a:txBody>
                  <a:tcPr anchor="ctr"/>
                </a:tc>
                <a:extLst>
                  <a:ext uri="{0D108BD9-81ED-4DB2-BD59-A6C34878D82A}">
                    <a16:rowId xmlns:a16="http://schemas.microsoft.com/office/drawing/2014/main" val="1561907639"/>
                  </a:ext>
                </a:extLst>
              </a:tr>
              <a:tr h="823981">
                <a:tc>
                  <a:txBody>
                    <a:bodyPr/>
                    <a:lstStyle/>
                    <a:p>
                      <a:r>
                        <a:rPr lang="en-US" dirty="0"/>
                        <a:t>Cream separation</a:t>
                      </a:r>
                    </a:p>
                  </a:txBody>
                  <a:tcPr anchor="ctr"/>
                </a:tc>
                <a:tc>
                  <a:txBody>
                    <a:bodyPr/>
                    <a:lstStyle/>
                    <a:p>
                      <a:r>
                        <a:rPr lang="en-US" dirty="0"/>
                        <a:t>Improper storage</a:t>
                      </a:r>
                    </a:p>
                  </a:txBody>
                  <a:tcPr anchor="ctr"/>
                </a:tc>
                <a:extLst>
                  <a:ext uri="{0D108BD9-81ED-4DB2-BD59-A6C34878D82A}">
                    <a16:rowId xmlns:a16="http://schemas.microsoft.com/office/drawing/2014/main" val="3718176715"/>
                  </a:ext>
                </a:extLst>
              </a:tr>
              <a:tr h="823981">
                <a:tc>
                  <a:txBody>
                    <a:bodyPr/>
                    <a:lstStyle/>
                    <a:p>
                      <a:r>
                        <a:rPr lang="en-US" dirty="0"/>
                        <a:t>Slimy texture</a:t>
                      </a:r>
                    </a:p>
                  </a:txBody>
                  <a:tcPr anchor="ctr"/>
                </a:tc>
                <a:tc>
                  <a:txBody>
                    <a:bodyPr/>
                    <a:lstStyle/>
                    <a:p>
                      <a:r>
                        <a:rPr lang="en-US" dirty="0"/>
                        <a:t>Growth of certain bacteria</a:t>
                      </a:r>
                    </a:p>
                  </a:txBody>
                  <a:tcPr anchor="ctr"/>
                </a:tc>
                <a:extLst>
                  <a:ext uri="{0D108BD9-81ED-4DB2-BD59-A6C34878D82A}">
                    <a16:rowId xmlns:a16="http://schemas.microsoft.com/office/drawing/2014/main" val="1829388702"/>
                  </a:ext>
                </a:extLst>
              </a:tr>
            </a:tbl>
          </a:graphicData>
        </a:graphic>
      </p:graphicFrame>
    </p:spTree>
    <p:extLst>
      <p:ext uri="{BB962C8B-B14F-4D97-AF65-F5344CB8AC3E}">
        <p14:creationId xmlns:p14="http://schemas.microsoft.com/office/powerpoint/2010/main" val="175478650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31521"/>
            <a:ext cx="8229600" cy="3416320"/>
          </a:xfrm>
          <a:prstGeom prst="rect">
            <a:avLst/>
          </a:prstGeom>
        </p:spPr>
        <p:txBody>
          <a:bodyPr wrap="square">
            <a:spAutoFit/>
          </a:bodyPr>
          <a:lstStyle/>
          <a:p>
            <a:pPr marL="285750" indent="-285750">
              <a:buFont typeface="Wingdings" panose="05000000000000000000" pitchFamily="2" charset="2"/>
              <a:buChar char="Ø"/>
            </a:pPr>
            <a:r>
              <a:rPr lang="en-US" b="1" dirty="0">
                <a:solidFill>
                  <a:srgbClr val="0D0D0D"/>
                </a:solidFill>
                <a:latin typeface="ui-sans-serif"/>
              </a:rPr>
              <a:t> </a:t>
            </a:r>
            <a:r>
              <a:rPr lang="en-US" sz="2400" b="1" dirty="0">
                <a:solidFill>
                  <a:srgbClr val="0D0D0D"/>
                </a:solidFill>
                <a:latin typeface="ui-sans-serif"/>
              </a:rPr>
              <a:t>Common Sensory Defects in </a:t>
            </a:r>
            <a:r>
              <a:rPr lang="en-US" sz="2400" b="1" dirty="0" smtClean="0">
                <a:solidFill>
                  <a:srgbClr val="0D0D0D"/>
                </a:solidFill>
                <a:latin typeface="ui-sans-serif"/>
              </a:rPr>
              <a:t>Milk</a:t>
            </a:r>
          </a:p>
          <a:p>
            <a:endParaRPr lang="en-US" sz="2400" b="1" dirty="0">
              <a:solidFill>
                <a:srgbClr val="0D0D0D"/>
              </a:solidFill>
              <a:latin typeface="ui-sans-serif"/>
            </a:endParaRPr>
          </a:p>
          <a:p>
            <a:r>
              <a:rPr lang="en-US" sz="2400" dirty="0">
                <a:solidFill>
                  <a:srgbClr val="0D0D0D"/>
                </a:solidFill>
                <a:latin typeface="ui-sans-serif"/>
              </a:rPr>
              <a:t>Some common defects detected through sensory evaluation include:</a:t>
            </a:r>
          </a:p>
          <a:p>
            <a:pPr>
              <a:buFont typeface="+mj-lt"/>
              <a:buAutoNum type="arabicPeriod"/>
            </a:pPr>
            <a:r>
              <a:rPr lang="en-US" sz="2400" b="1" dirty="0">
                <a:solidFill>
                  <a:srgbClr val="0D0D0D"/>
                </a:solidFill>
                <a:latin typeface="ui-sans-serif"/>
              </a:rPr>
              <a:t>Sour milk</a:t>
            </a:r>
            <a:r>
              <a:rPr lang="en-US" sz="2400" dirty="0">
                <a:solidFill>
                  <a:srgbClr val="0D0D0D"/>
                </a:solidFill>
                <a:latin typeface="ui-sans-serif"/>
              </a:rPr>
              <a:t> – caused by bacterial fermentation.</a:t>
            </a:r>
          </a:p>
          <a:p>
            <a:pPr>
              <a:buFont typeface="+mj-lt"/>
              <a:buAutoNum type="arabicPeriod"/>
            </a:pPr>
            <a:r>
              <a:rPr lang="en-US" sz="2400" b="1" dirty="0">
                <a:solidFill>
                  <a:srgbClr val="0D0D0D"/>
                </a:solidFill>
                <a:latin typeface="ui-sans-serif"/>
              </a:rPr>
              <a:t>Rancid flavor</a:t>
            </a:r>
            <a:r>
              <a:rPr lang="en-US" sz="2400" dirty="0">
                <a:solidFill>
                  <a:srgbClr val="0D0D0D"/>
                </a:solidFill>
                <a:latin typeface="ui-sans-serif"/>
              </a:rPr>
              <a:t> – caused by fat breakdown.</a:t>
            </a:r>
          </a:p>
          <a:p>
            <a:pPr>
              <a:buFont typeface="+mj-lt"/>
              <a:buAutoNum type="arabicPeriod"/>
            </a:pPr>
            <a:r>
              <a:rPr lang="en-US" sz="2400" b="1" dirty="0">
                <a:solidFill>
                  <a:srgbClr val="0D0D0D"/>
                </a:solidFill>
                <a:latin typeface="ui-sans-serif"/>
              </a:rPr>
              <a:t>Feed flavor</a:t>
            </a:r>
            <a:r>
              <a:rPr lang="en-US" sz="2400" dirty="0">
                <a:solidFill>
                  <a:srgbClr val="0D0D0D"/>
                </a:solidFill>
                <a:latin typeface="ui-sans-serif"/>
              </a:rPr>
              <a:t> – transferred from animal feed.</a:t>
            </a:r>
          </a:p>
          <a:p>
            <a:pPr>
              <a:buFont typeface="+mj-lt"/>
              <a:buAutoNum type="arabicPeriod"/>
            </a:pPr>
            <a:r>
              <a:rPr lang="en-US" sz="2400" b="1" dirty="0">
                <a:solidFill>
                  <a:srgbClr val="0D0D0D"/>
                </a:solidFill>
                <a:latin typeface="ui-sans-serif"/>
              </a:rPr>
              <a:t>Oxidized flavor</a:t>
            </a:r>
            <a:r>
              <a:rPr lang="en-US" sz="2400" dirty="0">
                <a:solidFill>
                  <a:srgbClr val="0D0D0D"/>
                </a:solidFill>
                <a:latin typeface="ui-sans-serif"/>
              </a:rPr>
              <a:t> – caused by exposure to oxygen or light.</a:t>
            </a:r>
          </a:p>
          <a:p>
            <a:pPr>
              <a:buFont typeface="+mj-lt"/>
              <a:buAutoNum type="arabicPeriod"/>
            </a:pPr>
            <a:r>
              <a:rPr lang="en-US" sz="2400" b="1" dirty="0">
                <a:solidFill>
                  <a:srgbClr val="0D0D0D"/>
                </a:solidFill>
                <a:latin typeface="ui-sans-serif"/>
              </a:rPr>
              <a:t>Medicinal flavor</a:t>
            </a:r>
            <a:r>
              <a:rPr lang="en-US" sz="2400" dirty="0">
                <a:solidFill>
                  <a:srgbClr val="0D0D0D"/>
                </a:solidFill>
                <a:latin typeface="ui-sans-serif"/>
              </a:rPr>
              <a:t> – due to drug residues or </a:t>
            </a:r>
            <a:r>
              <a:rPr lang="en-US" sz="2400" dirty="0" err="1">
                <a:solidFill>
                  <a:srgbClr val="0D0D0D"/>
                </a:solidFill>
                <a:latin typeface="ui-sans-serif"/>
              </a:rPr>
              <a:t>disinfectan</a:t>
            </a:r>
            <a:endParaRPr lang="en-US" sz="2400" b="0" i="0" dirty="0">
              <a:solidFill>
                <a:srgbClr val="0D0D0D"/>
              </a:solidFill>
              <a:effectLst/>
              <a:latin typeface="ui-sans-serif"/>
            </a:endParaRPr>
          </a:p>
        </p:txBody>
      </p:sp>
      <p:pic>
        <p:nvPicPr>
          <p:cNvPr id="3" name="Picture 4" descr="Sensory Analysis png images | PNGW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92353" y="171036"/>
            <a:ext cx="1566323" cy="1566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318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9451" y="457200"/>
            <a:ext cx="8634549" cy="2985433"/>
          </a:xfrm>
          <a:prstGeom prst="rect">
            <a:avLst/>
          </a:prstGeom>
        </p:spPr>
        <p:txBody>
          <a:bodyPr wrap="square">
            <a:spAutoFit/>
          </a:bodyPr>
          <a:lstStyle/>
          <a:p>
            <a:pPr marL="285750" indent="-285750">
              <a:buFont typeface="Wingdings" panose="05000000000000000000" pitchFamily="2" charset="2"/>
              <a:buChar char="Ø"/>
            </a:pPr>
            <a:r>
              <a:rPr lang="en-US" sz="2400" b="1" dirty="0">
                <a:solidFill>
                  <a:srgbClr val="0D0D0D"/>
                </a:solidFill>
                <a:latin typeface="ui-sans-serif"/>
              </a:rPr>
              <a:t> Factors Affecting Sensory Quality of </a:t>
            </a:r>
            <a:r>
              <a:rPr lang="en-US" sz="2400" b="1" dirty="0" smtClean="0">
                <a:solidFill>
                  <a:srgbClr val="0D0D0D"/>
                </a:solidFill>
                <a:latin typeface="ui-sans-serif"/>
              </a:rPr>
              <a:t>Milk</a:t>
            </a:r>
          </a:p>
          <a:p>
            <a:endParaRPr lang="en-US" sz="2400" b="1" dirty="0">
              <a:solidFill>
                <a:srgbClr val="0D0D0D"/>
              </a:solidFill>
              <a:latin typeface="ui-sans-serif"/>
            </a:endParaRPr>
          </a:p>
          <a:p>
            <a:r>
              <a:rPr lang="en-US" sz="2000" dirty="0">
                <a:solidFill>
                  <a:srgbClr val="0D0D0D"/>
                </a:solidFill>
                <a:latin typeface="ui-sans-serif"/>
              </a:rPr>
              <a:t>Several factors influence milk sensory characteristics:</a:t>
            </a:r>
          </a:p>
          <a:p>
            <a:pPr>
              <a:buFont typeface="+mj-lt"/>
              <a:buAutoNum type="arabicPeriod"/>
            </a:pPr>
            <a:r>
              <a:rPr lang="en-US" sz="2000" b="1" dirty="0">
                <a:solidFill>
                  <a:srgbClr val="0D0D0D"/>
                </a:solidFill>
                <a:latin typeface="ui-sans-serif"/>
              </a:rPr>
              <a:t>Animal species</a:t>
            </a:r>
            <a:r>
              <a:rPr lang="en-US" sz="2000" dirty="0">
                <a:solidFill>
                  <a:srgbClr val="0D0D0D"/>
                </a:solidFill>
                <a:latin typeface="ui-sans-serif"/>
              </a:rPr>
              <a:t> (cow, buffalo, sheep, goat).</a:t>
            </a:r>
          </a:p>
          <a:p>
            <a:pPr>
              <a:buFont typeface="+mj-lt"/>
              <a:buAutoNum type="arabicPeriod"/>
            </a:pPr>
            <a:r>
              <a:rPr lang="en-US" sz="2000" b="1" dirty="0">
                <a:solidFill>
                  <a:srgbClr val="0D0D0D"/>
                </a:solidFill>
                <a:latin typeface="ui-sans-serif"/>
              </a:rPr>
              <a:t>Animal feed</a:t>
            </a:r>
            <a:r>
              <a:rPr lang="en-US" sz="2000" dirty="0">
                <a:solidFill>
                  <a:srgbClr val="0D0D0D"/>
                </a:solidFill>
                <a:latin typeface="ui-sans-serif"/>
              </a:rPr>
              <a:t>.</a:t>
            </a:r>
          </a:p>
          <a:p>
            <a:pPr>
              <a:buFont typeface="+mj-lt"/>
              <a:buAutoNum type="arabicPeriod"/>
            </a:pPr>
            <a:r>
              <a:rPr lang="en-US" sz="2000" b="1" dirty="0">
                <a:solidFill>
                  <a:srgbClr val="0D0D0D"/>
                </a:solidFill>
                <a:latin typeface="ui-sans-serif"/>
              </a:rPr>
              <a:t>Animal health status</a:t>
            </a:r>
            <a:r>
              <a:rPr lang="en-US" sz="2000" dirty="0">
                <a:solidFill>
                  <a:srgbClr val="0D0D0D"/>
                </a:solidFill>
                <a:latin typeface="ui-sans-serif"/>
              </a:rPr>
              <a:t>, especially mastitis.</a:t>
            </a:r>
          </a:p>
          <a:p>
            <a:pPr>
              <a:buFont typeface="+mj-lt"/>
              <a:buAutoNum type="arabicPeriod"/>
            </a:pPr>
            <a:r>
              <a:rPr lang="en-US" sz="2000" b="1" dirty="0">
                <a:solidFill>
                  <a:srgbClr val="0D0D0D"/>
                </a:solidFill>
                <a:latin typeface="ui-sans-serif"/>
              </a:rPr>
              <a:t>Milking hygiene</a:t>
            </a:r>
            <a:r>
              <a:rPr lang="en-US" sz="2000" dirty="0">
                <a:solidFill>
                  <a:srgbClr val="0D0D0D"/>
                </a:solidFill>
                <a:latin typeface="ui-sans-serif"/>
              </a:rPr>
              <a:t>.</a:t>
            </a:r>
          </a:p>
          <a:p>
            <a:pPr>
              <a:buFont typeface="+mj-lt"/>
              <a:buAutoNum type="arabicPeriod"/>
            </a:pPr>
            <a:r>
              <a:rPr lang="en-US" sz="2000" b="1" dirty="0">
                <a:solidFill>
                  <a:srgbClr val="0D0D0D"/>
                </a:solidFill>
                <a:latin typeface="ui-sans-serif"/>
              </a:rPr>
              <a:t>Storage temperature</a:t>
            </a:r>
            <a:r>
              <a:rPr lang="en-US" sz="2000" dirty="0">
                <a:solidFill>
                  <a:srgbClr val="0D0D0D"/>
                </a:solidFill>
                <a:latin typeface="ui-sans-serif"/>
              </a:rPr>
              <a:t>.</a:t>
            </a:r>
          </a:p>
          <a:p>
            <a:pPr>
              <a:buFont typeface="+mj-lt"/>
              <a:buAutoNum type="arabicPeriod"/>
            </a:pPr>
            <a:r>
              <a:rPr lang="en-US" sz="2000" b="1" dirty="0">
                <a:solidFill>
                  <a:srgbClr val="0D0D0D"/>
                </a:solidFill>
                <a:latin typeface="ui-sans-serif"/>
              </a:rPr>
              <a:t>Storage duration</a:t>
            </a:r>
            <a:endParaRPr lang="en-US" sz="2000" b="0" i="0" dirty="0">
              <a:solidFill>
                <a:srgbClr val="0D0D0D"/>
              </a:solidFill>
              <a:effectLst/>
              <a:latin typeface="ui-sans-serif"/>
            </a:endParaRPr>
          </a:p>
        </p:txBody>
      </p:sp>
      <p:pic>
        <p:nvPicPr>
          <p:cNvPr id="10244" name="Picture 4" descr="Quality Cow Milk Production | MilkingClo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4617" y="3226525"/>
            <a:ext cx="6896009" cy="28575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4612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3770" y="431073"/>
            <a:ext cx="8360229" cy="3477875"/>
          </a:xfrm>
          <a:prstGeom prst="rect">
            <a:avLst/>
          </a:prstGeom>
        </p:spPr>
        <p:txBody>
          <a:bodyPr wrap="square">
            <a:spAutoFit/>
          </a:bodyPr>
          <a:lstStyle/>
          <a:p>
            <a:pPr marL="285750" indent="-285750">
              <a:buFont typeface="Wingdings" panose="05000000000000000000" pitchFamily="2" charset="2"/>
              <a:buChar char="Ø"/>
            </a:pPr>
            <a:r>
              <a:rPr lang="en-US" b="1" dirty="0">
                <a:solidFill>
                  <a:srgbClr val="0D0D0D"/>
                </a:solidFill>
                <a:latin typeface="ui-sans-serif"/>
              </a:rPr>
              <a:t> </a:t>
            </a:r>
            <a:r>
              <a:rPr lang="en-US" sz="2400" b="1" dirty="0">
                <a:solidFill>
                  <a:srgbClr val="0D0D0D"/>
                </a:solidFill>
                <a:latin typeface="ui-sans-serif"/>
              </a:rPr>
              <a:t>Steps of Sensory </a:t>
            </a:r>
            <a:r>
              <a:rPr lang="en-US" sz="2400" b="1" dirty="0" smtClean="0">
                <a:solidFill>
                  <a:srgbClr val="0D0D0D"/>
                </a:solidFill>
                <a:latin typeface="ui-sans-serif"/>
              </a:rPr>
              <a:t>Evaluation</a:t>
            </a:r>
          </a:p>
          <a:p>
            <a:endParaRPr lang="en-US" sz="2800" b="1" dirty="0">
              <a:solidFill>
                <a:srgbClr val="0D0D0D"/>
              </a:solidFill>
              <a:latin typeface="ui-sans-serif"/>
            </a:endParaRPr>
          </a:p>
          <a:p>
            <a:r>
              <a:rPr lang="en-US" sz="2400" dirty="0">
                <a:solidFill>
                  <a:srgbClr val="0D0D0D"/>
                </a:solidFill>
                <a:latin typeface="ui-sans-serif"/>
              </a:rPr>
              <a:t>The general procedure includes:</a:t>
            </a:r>
          </a:p>
          <a:p>
            <a:pPr>
              <a:buFont typeface="+mj-lt"/>
              <a:buAutoNum type="arabicPeriod"/>
            </a:pPr>
            <a:r>
              <a:rPr lang="en-US" sz="2400" dirty="0">
                <a:solidFill>
                  <a:srgbClr val="0D0D0D"/>
                </a:solidFill>
                <a:latin typeface="ui-sans-serif"/>
              </a:rPr>
              <a:t>Collecting a </a:t>
            </a:r>
            <a:r>
              <a:rPr lang="en-US" sz="2400" b="1" dirty="0">
                <a:solidFill>
                  <a:srgbClr val="0D0D0D"/>
                </a:solidFill>
                <a:latin typeface="ui-sans-serif"/>
              </a:rPr>
              <a:t>representative milk sample</a:t>
            </a:r>
            <a:r>
              <a:rPr lang="en-US" sz="2400" dirty="0">
                <a:solidFill>
                  <a:srgbClr val="0D0D0D"/>
                </a:solidFill>
                <a:latin typeface="ui-sans-serif"/>
              </a:rPr>
              <a:t>.</a:t>
            </a:r>
          </a:p>
          <a:p>
            <a:pPr>
              <a:buFont typeface="+mj-lt"/>
              <a:buAutoNum type="arabicPeriod"/>
            </a:pPr>
            <a:r>
              <a:rPr lang="en-US" sz="2400" dirty="0">
                <a:solidFill>
                  <a:srgbClr val="0D0D0D"/>
                </a:solidFill>
                <a:latin typeface="ui-sans-serif"/>
              </a:rPr>
              <a:t>Performing </a:t>
            </a:r>
            <a:r>
              <a:rPr lang="en-US" sz="2400" b="1" dirty="0">
                <a:solidFill>
                  <a:srgbClr val="0D0D0D"/>
                </a:solidFill>
                <a:latin typeface="ui-sans-serif"/>
              </a:rPr>
              <a:t>visual examination</a:t>
            </a:r>
            <a:r>
              <a:rPr lang="en-US" sz="2400" dirty="0">
                <a:solidFill>
                  <a:srgbClr val="0D0D0D"/>
                </a:solidFill>
                <a:latin typeface="ui-sans-serif"/>
              </a:rPr>
              <a:t>.</a:t>
            </a:r>
          </a:p>
          <a:p>
            <a:pPr>
              <a:buFont typeface="+mj-lt"/>
              <a:buAutoNum type="arabicPeriod"/>
            </a:pPr>
            <a:r>
              <a:rPr lang="en-US" sz="2400" dirty="0">
                <a:solidFill>
                  <a:srgbClr val="0D0D0D"/>
                </a:solidFill>
                <a:latin typeface="ui-sans-serif"/>
              </a:rPr>
              <a:t>Evaluating the </a:t>
            </a:r>
            <a:r>
              <a:rPr lang="en-US" sz="2400" b="1" dirty="0">
                <a:solidFill>
                  <a:srgbClr val="0D0D0D"/>
                </a:solidFill>
                <a:latin typeface="ui-sans-serif"/>
              </a:rPr>
              <a:t>odor</a:t>
            </a:r>
            <a:r>
              <a:rPr lang="en-US" sz="2400" dirty="0">
                <a:solidFill>
                  <a:srgbClr val="0D0D0D"/>
                </a:solidFill>
                <a:latin typeface="ui-sans-serif"/>
              </a:rPr>
              <a:t>.</a:t>
            </a:r>
          </a:p>
          <a:p>
            <a:pPr>
              <a:buFont typeface="+mj-lt"/>
              <a:buAutoNum type="arabicPeriod"/>
            </a:pPr>
            <a:r>
              <a:rPr lang="en-US" sz="2400" dirty="0">
                <a:solidFill>
                  <a:srgbClr val="0D0D0D"/>
                </a:solidFill>
                <a:latin typeface="ui-sans-serif"/>
              </a:rPr>
              <a:t>Assessing </a:t>
            </a:r>
            <a:r>
              <a:rPr lang="en-US" sz="2400" b="1" dirty="0">
                <a:solidFill>
                  <a:srgbClr val="0D0D0D"/>
                </a:solidFill>
                <a:latin typeface="ui-sans-serif"/>
              </a:rPr>
              <a:t>taste (if safe)</a:t>
            </a:r>
            <a:r>
              <a:rPr lang="en-US" sz="2400" dirty="0">
                <a:solidFill>
                  <a:srgbClr val="0D0D0D"/>
                </a:solidFill>
                <a:latin typeface="ui-sans-serif"/>
              </a:rPr>
              <a:t>.</a:t>
            </a:r>
          </a:p>
          <a:p>
            <a:pPr>
              <a:buFont typeface="+mj-lt"/>
              <a:buAutoNum type="arabicPeriod"/>
            </a:pPr>
            <a:r>
              <a:rPr lang="en-US" sz="2400" dirty="0">
                <a:solidFill>
                  <a:srgbClr val="0D0D0D"/>
                </a:solidFill>
                <a:latin typeface="ui-sans-serif"/>
              </a:rPr>
              <a:t>Observing </a:t>
            </a:r>
            <a:r>
              <a:rPr lang="en-US" sz="2400" b="1" dirty="0">
                <a:solidFill>
                  <a:srgbClr val="0D0D0D"/>
                </a:solidFill>
                <a:latin typeface="ui-sans-serif"/>
              </a:rPr>
              <a:t>texture and consistency</a:t>
            </a:r>
            <a:r>
              <a:rPr lang="en-US" sz="2400" dirty="0">
                <a:solidFill>
                  <a:srgbClr val="0D0D0D"/>
                </a:solidFill>
                <a:latin typeface="ui-sans-serif"/>
              </a:rPr>
              <a:t>.</a:t>
            </a:r>
          </a:p>
          <a:p>
            <a:pPr>
              <a:buFont typeface="+mj-lt"/>
              <a:buAutoNum type="arabicPeriod"/>
            </a:pPr>
            <a:r>
              <a:rPr lang="en-US" sz="2400" dirty="0">
                <a:solidFill>
                  <a:srgbClr val="0D0D0D"/>
                </a:solidFill>
                <a:latin typeface="ui-sans-serif"/>
              </a:rPr>
              <a:t>Recording results in a </a:t>
            </a:r>
            <a:r>
              <a:rPr lang="en-US" sz="2400" b="1" dirty="0">
                <a:solidFill>
                  <a:srgbClr val="0D0D0D"/>
                </a:solidFill>
                <a:latin typeface="ui-sans-serif"/>
              </a:rPr>
              <a:t>sensory evaluation form</a:t>
            </a:r>
            <a:endParaRPr lang="en-US" sz="2400" b="0" i="0" dirty="0">
              <a:solidFill>
                <a:srgbClr val="0D0D0D"/>
              </a:solidFill>
              <a:effectLst/>
              <a:latin typeface="ui-sans-serif"/>
            </a:endParaRPr>
          </a:p>
        </p:txBody>
      </p:sp>
      <p:pic>
        <p:nvPicPr>
          <p:cNvPr id="14340" name="Picture 4" descr="Why Cow Milk Is Yellowish | Viral New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5804" y="2481942"/>
            <a:ext cx="3214642" cy="2338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234125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5634" y="548640"/>
            <a:ext cx="6854959" cy="461665"/>
          </a:xfrm>
          <a:prstGeom prst="rect">
            <a:avLst/>
          </a:prstGeom>
        </p:spPr>
        <p:txBody>
          <a:bodyPr wrap="square">
            <a:spAutoFit/>
          </a:bodyPr>
          <a:lstStyle/>
          <a:p>
            <a:r>
              <a:rPr lang="en-US" sz="2400" b="1" dirty="0">
                <a:solidFill>
                  <a:srgbClr val="0D0D0D"/>
                </a:solidFill>
                <a:latin typeface="ui-sans-serif"/>
              </a:rPr>
              <a:t>Example of Sensory Evaluation Form</a:t>
            </a:r>
            <a:endParaRPr lang="en-US" sz="2400" b="1" i="0" dirty="0">
              <a:solidFill>
                <a:srgbClr val="0D0D0D"/>
              </a:solidFill>
              <a:effectLst/>
              <a:latin typeface="ui-sans-serif"/>
            </a:endParaRPr>
          </a:p>
        </p:txBody>
      </p:sp>
      <p:graphicFrame>
        <p:nvGraphicFramePr>
          <p:cNvPr id="3" name="Table 2"/>
          <p:cNvGraphicFramePr>
            <a:graphicFrameLocks noGrp="1"/>
          </p:cNvGraphicFramePr>
          <p:nvPr>
            <p:extLst>
              <p:ext uri="{D42A27DB-BD31-4B8C-83A1-F6EECF244321}">
                <p14:modId xmlns:p14="http://schemas.microsoft.com/office/powerpoint/2010/main" val="1941645113"/>
              </p:ext>
            </p:extLst>
          </p:nvPr>
        </p:nvGraphicFramePr>
        <p:xfrm>
          <a:off x="613953" y="1449975"/>
          <a:ext cx="10541410" cy="4349935"/>
        </p:xfrm>
        <a:graphic>
          <a:graphicData uri="http://schemas.openxmlformats.org/drawingml/2006/table">
            <a:tbl>
              <a:tblPr>
                <a:tableStyleId>{5DA37D80-6434-44D0-A028-1B22A696006F}</a:tableStyleId>
              </a:tblPr>
              <a:tblGrid>
                <a:gridCol w="2108282">
                  <a:extLst>
                    <a:ext uri="{9D8B030D-6E8A-4147-A177-3AD203B41FA5}">
                      <a16:colId xmlns:a16="http://schemas.microsoft.com/office/drawing/2014/main" val="2280772325"/>
                    </a:ext>
                  </a:extLst>
                </a:gridCol>
                <a:gridCol w="2108282">
                  <a:extLst>
                    <a:ext uri="{9D8B030D-6E8A-4147-A177-3AD203B41FA5}">
                      <a16:colId xmlns:a16="http://schemas.microsoft.com/office/drawing/2014/main" val="2515143728"/>
                    </a:ext>
                  </a:extLst>
                </a:gridCol>
                <a:gridCol w="2108282">
                  <a:extLst>
                    <a:ext uri="{9D8B030D-6E8A-4147-A177-3AD203B41FA5}">
                      <a16:colId xmlns:a16="http://schemas.microsoft.com/office/drawing/2014/main" val="3884363101"/>
                    </a:ext>
                  </a:extLst>
                </a:gridCol>
                <a:gridCol w="2108282">
                  <a:extLst>
                    <a:ext uri="{9D8B030D-6E8A-4147-A177-3AD203B41FA5}">
                      <a16:colId xmlns:a16="http://schemas.microsoft.com/office/drawing/2014/main" val="2782980607"/>
                    </a:ext>
                  </a:extLst>
                </a:gridCol>
                <a:gridCol w="2108282">
                  <a:extLst>
                    <a:ext uri="{9D8B030D-6E8A-4147-A177-3AD203B41FA5}">
                      <a16:colId xmlns:a16="http://schemas.microsoft.com/office/drawing/2014/main" val="3087975248"/>
                    </a:ext>
                  </a:extLst>
                </a:gridCol>
              </a:tblGrid>
              <a:tr h="869987">
                <a:tc>
                  <a:txBody>
                    <a:bodyPr/>
                    <a:lstStyle/>
                    <a:p>
                      <a:r>
                        <a:rPr lang="en-US"/>
                        <a:t>Attribute</a:t>
                      </a:r>
                    </a:p>
                  </a:txBody>
                  <a:tcPr anchor="ctr"/>
                </a:tc>
                <a:tc>
                  <a:txBody>
                    <a:bodyPr/>
                    <a:lstStyle/>
                    <a:p>
                      <a:r>
                        <a:rPr lang="en-US"/>
                        <a:t>Excellent</a:t>
                      </a:r>
                    </a:p>
                  </a:txBody>
                  <a:tcPr anchor="ctr"/>
                </a:tc>
                <a:tc>
                  <a:txBody>
                    <a:bodyPr/>
                    <a:lstStyle/>
                    <a:p>
                      <a:r>
                        <a:rPr lang="en-US"/>
                        <a:t>Good</a:t>
                      </a:r>
                    </a:p>
                  </a:txBody>
                  <a:tcPr anchor="ctr"/>
                </a:tc>
                <a:tc>
                  <a:txBody>
                    <a:bodyPr/>
                    <a:lstStyle/>
                    <a:p>
                      <a:r>
                        <a:rPr lang="en-US"/>
                        <a:t>Acceptable</a:t>
                      </a:r>
                    </a:p>
                  </a:txBody>
                  <a:tcPr anchor="ctr"/>
                </a:tc>
                <a:tc>
                  <a:txBody>
                    <a:bodyPr/>
                    <a:lstStyle/>
                    <a:p>
                      <a:r>
                        <a:rPr lang="en-US"/>
                        <a:t>Poor</a:t>
                      </a:r>
                    </a:p>
                  </a:txBody>
                  <a:tcPr anchor="ctr"/>
                </a:tc>
                <a:extLst>
                  <a:ext uri="{0D108BD9-81ED-4DB2-BD59-A6C34878D82A}">
                    <a16:rowId xmlns:a16="http://schemas.microsoft.com/office/drawing/2014/main" val="159457669"/>
                  </a:ext>
                </a:extLst>
              </a:tr>
              <a:tr h="869987">
                <a:tc>
                  <a:txBody>
                    <a:bodyPr/>
                    <a:lstStyle/>
                    <a:p>
                      <a:r>
                        <a:rPr lang="en-US"/>
                        <a:t>Color</a:t>
                      </a:r>
                    </a:p>
                  </a:txBody>
                  <a:tcPr anchor="ctr"/>
                </a:tc>
                <a:tc>
                  <a:txBody>
                    <a:bodyPr/>
                    <a:lstStyle/>
                    <a:p>
                      <a:r>
                        <a:rPr lang="en-US"/>
                        <a:t>□</a:t>
                      </a:r>
                    </a:p>
                  </a:txBody>
                  <a:tcPr anchor="ctr"/>
                </a:tc>
                <a:tc>
                  <a:txBody>
                    <a:bodyPr/>
                    <a:lstStyle/>
                    <a:p>
                      <a:r>
                        <a:rPr lang="en-US"/>
                        <a:t>□</a:t>
                      </a:r>
                    </a:p>
                  </a:txBody>
                  <a:tcPr anchor="ctr"/>
                </a:tc>
                <a:tc>
                  <a:txBody>
                    <a:bodyPr/>
                    <a:lstStyle/>
                    <a:p>
                      <a:r>
                        <a:rPr lang="en-US"/>
                        <a:t>□</a:t>
                      </a:r>
                    </a:p>
                  </a:txBody>
                  <a:tcPr anchor="ctr"/>
                </a:tc>
                <a:tc>
                  <a:txBody>
                    <a:bodyPr/>
                    <a:lstStyle/>
                    <a:p>
                      <a:r>
                        <a:rPr lang="en-US"/>
                        <a:t>□</a:t>
                      </a:r>
                    </a:p>
                  </a:txBody>
                  <a:tcPr anchor="ctr"/>
                </a:tc>
                <a:extLst>
                  <a:ext uri="{0D108BD9-81ED-4DB2-BD59-A6C34878D82A}">
                    <a16:rowId xmlns:a16="http://schemas.microsoft.com/office/drawing/2014/main" val="608039301"/>
                  </a:ext>
                </a:extLst>
              </a:tr>
              <a:tr h="869987">
                <a:tc>
                  <a:txBody>
                    <a:bodyPr/>
                    <a:lstStyle/>
                    <a:p>
                      <a:r>
                        <a:rPr lang="en-US"/>
                        <a:t>Odor</a:t>
                      </a:r>
                    </a:p>
                  </a:txBody>
                  <a:tcPr anchor="ctr"/>
                </a:tc>
                <a:tc>
                  <a:txBody>
                    <a:bodyPr/>
                    <a:lstStyle/>
                    <a:p>
                      <a:r>
                        <a:rPr lang="en-US"/>
                        <a:t>□</a:t>
                      </a:r>
                    </a:p>
                  </a:txBody>
                  <a:tcPr anchor="ctr"/>
                </a:tc>
                <a:tc>
                  <a:txBody>
                    <a:bodyPr/>
                    <a:lstStyle/>
                    <a:p>
                      <a:r>
                        <a:rPr lang="en-US"/>
                        <a:t>□</a:t>
                      </a:r>
                    </a:p>
                  </a:txBody>
                  <a:tcPr anchor="ctr"/>
                </a:tc>
                <a:tc>
                  <a:txBody>
                    <a:bodyPr/>
                    <a:lstStyle/>
                    <a:p>
                      <a:r>
                        <a:rPr lang="en-US"/>
                        <a:t>□</a:t>
                      </a:r>
                    </a:p>
                  </a:txBody>
                  <a:tcPr anchor="ctr"/>
                </a:tc>
                <a:tc>
                  <a:txBody>
                    <a:bodyPr/>
                    <a:lstStyle/>
                    <a:p>
                      <a:r>
                        <a:rPr lang="en-US"/>
                        <a:t>□</a:t>
                      </a:r>
                    </a:p>
                  </a:txBody>
                  <a:tcPr anchor="ctr"/>
                </a:tc>
                <a:extLst>
                  <a:ext uri="{0D108BD9-81ED-4DB2-BD59-A6C34878D82A}">
                    <a16:rowId xmlns:a16="http://schemas.microsoft.com/office/drawing/2014/main" val="3909663592"/>
                  </a:ext>
                </a:extLst>
              </a:tr>
              <a:tr h="869987">
                <a:tc>
                  <a:txBody>
                    <a:bodyPr/>
                    <a:lstStyle/>
                    <a:p>
                      <a:r>
                        <a:rPr lang="en-US"/>
                        <a:t>Taste</a:t>
                      </a:r>
                    </a:p>
                  </a:txBody>
                  <a:tcPr anchor="ctr"/>
                </a:tc>
                <a:tc>
                  <a:txBody>
                    <a:bodyPr/>
                    <a:lstStyle/>
                    <a:p>
                      <a:r>
                        <a:rPr lang="en-US"/>
                        <a:t>□</a:t>
                      </a:r>
                    </a:p>
                  </a:txBody>
                  <a:tcPr anchor="ctr"/>
                </a:tc>
                <a:tc>
                  <a:txBody>
                    <a:bodyPr/>
                    <a:lstStyle/>
                    <a:p>
                      <a:r>
                        <a:rPr lang="en-US"/>
                        <a:t>□</a:t>
                      </a:r>
                    </a:p>
                  </a:txBody>
                  <a:tcPr anchor="ctr"/>
                </a:tc>
                <a:tc>
                  <a:txBody>
                    <a:bodyPr/>
                    <a:lstStyle/>
                    <a:p>
                      <a:r>
                        <a:rPr lang="en-US"/>
                        <a:t>□</a:t>
                      </a:r>
                    </a:p>
                  </a:txBody>
                  <a:tcPr anchor="ctr"/>
                </a:tc>
                <a:tc>
                  <a:txBody>
                    <a:bodyPr/>
                    <a:lstStyle/>
                    <a:p>
                      <a:r>
                        <a:rPr lang="en-US"/>
                        <a:t>□</a:t>
                      </a:r>
                    </a:p>
                  </a:txBody>
                  <a:tcPr anchor="ctr"/>
                </a:tc>
                <a:extLst>
                  <a:ext uri="{0D108BD9-81ED-4DB2-BD59-A6C34878D82A}">
                    <a16:rowId xmlns:a16="http://schemas.microsoft.com/office/drawing/2014/main" val="2230809364"/>
                  </a:ext>
                </a:extLst>
              </a:tr>
              <a:tr h="869987">
                <a:tc>
                  <a:txBody>
                    <a:bodyPr/>
                    <a:lstStyle/>
                    <a:p>
                      <a:r>
                        <a:rPr lang="en-US"/>
                        <a:t>Texture</a:t>
                      </a:r>
                    </a:p>
                  </a:txBody>
                  <a:tcPr anchor="ctr"/>
                </a:tc>
                <a:tc>
                  <a:txBody>
                    <a:bodyPr/>
                    <a:lstStyle/>
                    <a:p>
                      <a:r>
                        <a:rPr lang="en-US"/>
                        <a:t>□</a:t>
                      </a:r>
                    </a:p>
                  </a:txBody>
                  <a:tcPr anchor="ctr"/>
                </a:tc>
                <a:tc>
                  <a:txBody>
                    <a:bodyPr/>
                    <a:lstStyle/>
                    <a:p>
                      <a:r>
                        <a:rPr lang="en-US"/>
                        <a:t>□</a:t>
                      </a:r>
                    </a:p>
                  </a:txBody>
                  <a:tcPr anchor="ctr"/>
                </a:tc>
                <a:tc>
                  <a:txBody>
                    <a:bodyPr/>
                    <a:lstStyle/>
                    <a:p>
                      <a:r>
                        <a:rPr lang="en-US"/>
                        <a:t>□</a:t>
                      </a:r>
                    </a:p>
                  </a:txBody>
                  <a:tcPr anchor="ctr"/>
                </a:tc>
                <a:tc>
                  <a:txBody>
                    <a:bodyPr/>
                    <a:lstStyle/>
                    <a:p>
                      <a:r>
                        <a:rPr lang="en-US" dirty="0"/>
                        <a:t>□</a:t>
                      </a:r>
                    </a:p>
                  </a:txBody>
                  <a:tcPr anchor="ctr"/>
                </a:tc>
                <a:extLst>
                  <a:ext uri="{0D108BD9-81ED-4DB2-BD59-A6C34878D82A}">
                    <a16:rowId xmlns:a16="http://schemas.microsoft.com/office/drawing/2014/main" val="1212304589"/>
                  </a:ext>
                </a:extLst>
              </a:tr>
            </a:tbl>
          </a:graphicData>
        </a:graphic>
      </p:graphicFrame>
    </p:spTree>
    <p:extLst>
      <p:ext uri="{BB962C8B-B14F-4D97-AF65-F5344CB8AC3E}">
        <p14:creationId xmlns:p14="http://schemas.microsoft.com/office/powerpoint/2010/main" val="3184899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7016" y="522513"/>
            <a:ext cx="7628709" cy="3354765"/>
          </a:xfrm>
          <a:prstGeom prst="rect">
            <a:avLst/>
          </a:prstGeom>
        </p:spPr>
        <p:txBody>
          <a:bodyPr wrap="square">
            <a:spAutoFit/>
          </a:bodyPr>
          <a:lstStyle/>
          <a:p>
            <a:pPr marL="285750" indent="-285750">
              <a:buFont typeface="Wingdings" panose="05000000000000000000" pitchFamily="2" charset="2"/>
              <a:buChar char="Ø"/>
            </a:pPr>
            <a:r>
              <a:rPr lang="en-US" sz="2400" b="1" dirty="0">
                <a:solidFill>
                  <a:srgbClr val="0D0D0D"/>
                </a:solidFill>
                <a:latin typeface="ui-sans-serif"/>
              </a:rPr>
              <a:t>Role of </a:t>
            </a:r>
            <a:r>
              <a:rPr lang="en-US" sz="2400" b="1" dirty="0" smtClean="0">
                <a:solidFill>
                  <a:srgbClr val="0D0D0D"/>
                </a:solidFill>
                <a:latin typeface="ui-sans-serif"/>
              </a:rPr>
              <a:t>Veterinarians</a:t>
            </a:r>
          </a:p>
          <a:p>
            <a:endParaRPr lang="en-US" sz="2400" b="1" dirty="0">
              <a:solidFill>
                <a:srgbClr val="0D0D0D"/>
              </a:solidFill>
              <a:latin typeface="ui-sans-serif"/>
            </a:endParaRPr>
          </a:p>
          <a:p>
            <a:r>
              <a:rPr lang="en-US" sz="2400" dirty="0">
                <a:solidFill>
                  <a:srgbClr val="0D0D0D"/>
                </a:solidFill>
                <a:latin typeface="ui-sans-serif"/>
              </a:rPr>
              <a:t>Veterinarians play an important role in milk quality </a:t>
            </a:r>
            <a:r>
              <a:rPr lang="en-US" sz="2800" dirty="0">
                <a:solidFill>
                  <a:srgbClr val="0D0D0D"/>
                </a:solidFill>
                <a:latin typeface="ui-sans-serif"/>
              </a:rPr>
              <a:t>control through:</a:t>
            </a:r>
          </a:p>
          <a:p>
            <a:pPr>
              <a:buFont typeface="Arial" panose="020B0604020202020204" pitchFamily="34" charset="0"/>
              <a:buChar char="•"/>
            </a:pPr>
            <a:r>
              <a:rPr lang="en-US" sz="2800" dirty="0">
                <a:solidFill>
                  <a:srgbClr val="0D0D0D"/>
                </a:solidFill>
                <a:latin typeface="ui-sans-serif"/>
              </a:rPr>
              <a:t>Monitoring </a:t>
            </a:r>
            <a:r>
              <a:rPr lang="en-US" sz="2800" b="1" dirty="0">
                <a:solidFill>
                  <a:srgbClr val="0D0D0D"/>
                </a:solidFill>
                <a:latin typeface="ui-sans-serif"/>
              </a:rPr>
              <a:t>animal health</a:t>
            </a:r>
            <a:endParaRPr lang="en-US" sz="2800" dirty="0">
              <a:solidFill>
                <a:srgbClr val="0D0D0D"/>
              </a:solidFill>
              <a:latin typeface="ui-sans-serif"/>
            </a:endParaRPr>
          </a:p>
          <a:p>
            <a:pPr>
              <a:buFont typeface="Arial" panose="020B0604020202020204" pitchFamily="34" charset="0"/>
              <a:buChar char="•"/>
            </a:pPr>
            <a:r>
              <a:rPr lang="en-US" sz="2800" dirty="0">
                <a:solidFill>
                  <a:srgbClr val="0D0D0D"/>
                </a:solidFill>
                <a:latin typeface="ui-sans-serif"/>
              </a:rPr>
              <a:t>Detecting </a:t>
            </a:r>
            <a:r>
              <a:rPr lang="en-US" sz="2800" b="1" dirty="0">
                <a:solidFill>
                  <a:srgbClr val="0D0D0D"/>
                </a:solidFill>
                <a:latin typeface="ui-sans-serif"/>
              </a:rPr>
              <a:t>mastitis</a:t>
            </a:r>
            <a:endParaRPr lang="en-US" sz="2800" dirty="0">
              <a:solidFill>
                <a:srgbClr val="0D0D0D"/>
              </a:solidFill>
              <a:latin typeface="ui-sans-serif"/>
            </a:endParaRPr>
          </a:p>
          <a:p>
            <a:pPr>
              <a:buFont typeface="Arial" panose="020B0604020202020204" pitchFamily="34" charset="0"/>
              <a:buChar char="•"/>
            </a:pPr>
            <a:r>
              <a:rPr lang="en-US" sz="2800" dirty="0">
                <a:solidFill>
                  <a:srgbClr val="0D0D0D"/>
                </a:solidFill>
                <a:latin typeface="ui-sans-serif"/>
              </a:rPr>
              <a:t>Ensuring </a:t>
            </a:r>
            <a:r>
              <a:rPr lang="en-US" sz="2800" b="1" dirty="0">
                <a:solidFill>
                  <a:srgbClr val="0D0D0D"/>
                </a:solidFill>
                <a:latin typeface="ui-sans-serif"/>
              </a:rPr>
              <a:t>hygienic milking practices</a:t>
            </a:r>
            <a:endParaRPr lang="en-US" sz="2800" dirty="0">
              <a:solidFill>
                <a:srgbClr val="0D0D0D"/>
              </a:solidFill>
              <a:latin typeface="ui-sans-serif"/>
            </a:endParaRPr>
          </a:p>
          <a:p>
            <a:pPr>
              <a:buFont typeface="Arial" panose="020B0604020202020204" pitchFamily="34" charset="0"/>
              <a:buChar char="•"/>
            </a:pPr>
            <a:r>
              <a:rPr lang="en-US" sz="2800" dirty="0">
                <a:solidFill>
                  <a:srgbClr val="0D0D0D"/>
                </a:solidFill>
                <a:latin typeface="ui-sans-serif"/>
              </a:rPr>
              <a:t>Supervising </a:t>
            </a:r>
            <a:r>
              <a:rPr lang="en-US" sz="2800" b="1" dirty="0">
                <a:solidFill>
                  <a:srgbClr val="0D0D0D"/>
                </a:solidFill>
                <a:latin typeface="ui-sans-serif"/>
              </a:rPr>
              <a:t>milk quality in dairy farms</a:t>
            </a:r>
            <a:endParaRPr lang="en-US" sz="2800" b="0" i="0" dirty="0">
              <a:solidFill>
                <a:srgbClr val="0D0D0D"/>
              </a:solidFill>
              <a:effectLst/>
              <a:latin typeface="ui-sans-serif"/>
            </a:endParaRPr>
          </a:p>
        </p:txBody>
      </p:sp>
      <p:sp>
        <p:nvSpPr>
          <p:cNvPr id="5" name="AutoShape 3" descr="Detecting Milk Quality Problems Befor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275" name="Picture 11" descr="Q-LLET | Veterinary services in quality of cow, goat and sheep mil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8749" y="2199895"/>
            <a:ext cx="3984171" cy="316012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455874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7382" y="1058092"/>
            <a:ext cx="11704320" cy="1107996"/>
          </a:xfrm>
          <a:prstGeom prst="rect">
            <a:avLst/>
          </a:prstGeom>
          <a:solidFill>
            <a:schemeClr val="tx2">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lIns="91440" tIns="45720" rIns="91440" bIns="45720">
            <a:spAutoFit/>
          </a:bodyPr>
          <a:lstStyle/>
          <a:p>
            <a:pPr algn="ctr"/>
            <a:r>
              <a:rPr lang="en-US" sz="6600" b="1" dirty="0" smtClean="0">
                <a:ln w="22225">
                  <a:solidFill>
                    <a:schemeClr val="accent2"/>
                  </a:solidFill>
                  <a:prstDash val="solid"/>
                </a:ln>
                <a:solidFill>
                  <a:schemeClr val="accent2">
                    <a:lumMod val="40000"/>
                    <a:lumOff val="60000"/>
                  </a:schemeClr>
                </a:solidFill>
              </a:rPr>
              <a:t>THANKS FOR LISTENING</a:t>
            </a:r>
            <a:endParaRPr lang="en-US" sz="6600" b="1" dirty="0">
              <a:ln w="22225">
                <a:solidFill>
                  <a:schemeClr val="accent2"/>
                </a:solidFill>
                <a:prstDash val="solid"/>
              </a:ln>
              <a:solidFill>
                <a:schemeClr val="accent2">
                  <a:lumMod val="40000"/>
                  <a:lumOff val="60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2073755"/>
            <a:ext cx="6727371" cy="4118039"/>
          </a:xfrm>
          <a:prstGeom prst="rect">
            <a:avLst/>
          </a:prstGeom>
          <a:ln>
            <a:noFill/>
          </a:ln>
          <a:effectLst>
            <a:softEdge rad="112500"/>
          </a:effectLst>
        </p:spPr>
      </p:pic>
    </p:spTree>
    <p:extLst>
      <p:ext uri="{BB962C8B-B14F-4D97-AF65-F5344CB8AC3E}">
        <p14:creationId xmlns:p14="http://schemas.microsoft.com/office/powerpoint/2010/main" val="210720132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3509" y="496389"/>
            <a:ext cx="10907485" cy="830997"/>
          </a:xfrm>
          <a:prstGeom prst="rect">
            <a:avLst/>
          </a:prstGeom>
        </p:spPr>
        <p:txBody>
          <a:bodyPr wrap="square">
            <a:spAutoFit/>
          </a:bodyPr>
          <a:lstStyle/>
          <a:p>
            <a:pPr marL="457200" indent="-457200">
              <a:buAutoNum type="arabicPeriod"/>
            </a:pPr>
            <a:r>
              <a:rPr lang="en-US" sz="2400" b="1" dirty="0" smtClean="0">
                <a:solidFill>
                  <a:srgbClr val="0D0D0D"/>
                </a:solidFill>
                <a:latin typeface="ui-sans-serif"/>
              </a:rPr>
              <a:t>Introduction:</a:t>
            </a:r>
          </a:p>
          <a:p>
            <a:endParaRPr lang="en-US" sz="2400" b="1" i="0" dirty="0">
              <a:solidFill>
                <a:srgbClr val="0D0D0D"/>
              </a:solidFill>
              <a:effectLst/>
              <a:latin typeface="ui-sans-serif"/>
            </a:endParaRPr>
          </a:p>
        </p:txBody>
      </p:sp>
      <p:sp>
        <p:nvSpPr>
          <p:cNvPr id="3" name="Rectangle 2"/>
          <p:cNvSpPr/>
          <p:nvPr/>
        </p:nvSpPr>
        <p:spPr>
          <a:xfrm>
            <a:off x="195943" y="1018903"/>
            <a:ext cx="11795760" cy="3785652"/>
          </a:xfrm>
          <a:prstGeom prst="rect">
            <a:avLst/>
          </a:prstGeom>
        </p:spPr>
        <p:txBody>
          <a:bodyPr wrap="square">
            <a:spAutoFit/>
          </a:bodyPr>
          <a:lstStyle/>
          <a:p>
            <a:r>
              <a:rPr lang="en-US" sz="2400" dirty="0">
                <a:solidFill>
                  <a:srgbClr val="0D0D0D"/>
                </a:solidFill>
                <a:latin typeface="ui-sans-serif"/>
              </a:rPr>
              <a:t>Milk is one of the most important foods for human nutrition. Because it is highly nutritious, it is also highly susceptible to contamination and spoilage. Therefore, evaluating milk quality is essential to ensure </a:t>
            </a:r>
            <a:r>
              <a:rPr lang="en-US" sz="2400" b="1" dirty="0">
                <a:solidFill>
                  <a:srgbClr val="0D0D0D"/>
                </a:solidFill>
                <a:latin typeface="ui-sans-serif"/>
              </a:rPr>
              <a:t>public health and food safety</a:t>
            </a:r>
            <a:r>
              <a:rPr lang="en-US" sz="2400" dirty="0">
                <a:solidFill>
                  <a:srgbClr val="0D0D0D"/>
                </a:solidFill>
                <a:latin typeface="ui-sans-serif"/>
              </a:rPr>
              <a:t>.</a:t>
            </a:r>
          </a:p>
          <a:p>
            <a:r>
              <a:rPr lang="en-US" sz="2400" dirty="0">
                <a:solidFill>
                  <a:srgbClr val="0D0D0D"/>
                </a:solidFill>
                <a:latin typeface="ui-sans-serif"/>
              </a:rPr>
              <a:t>One of the simplest and fastest methods used to assess milk quality is </a:t>
            </a:r>
            <a:r>
              <a:rPr lang="en-US" sz="2400" b="1" dirty="0">
                <a:solidFill>
                  <a:srgbClr val="0D0D0D"/>
                </a:solidFill>
                <a:latin typeface="ui-sans-serif"/>
              </a:rPr>
              <a:t>sensory evaluation</a:t>
            </a:r>
            <a:r>
              <a:rPr lang="en-US" sz="2400" dirty="0">
                <a:solidFill>
                  <a:srgbClr val="0D0D0D"/>
                </a:solidFill>
                <a:latin typeface="ui-sans-serif"/>
              </a:rPr>
              <a:t>. This method depends on human senses such as </a:t>
            </a:r>
            <a:r>
              <a:rPr lang="en-US" sz="2400" b="1" dirty="0">
                <a:solidFill>
                  <a:srgbClr val="0D0D0D"/>
                </a:solidFill>
                <a:latin typeface="ui-sans-serif"/>
              </a:rPr>
              <a:t>sight, smell, taste, and touch</a:t>
            </a:r>
            <a:r>
              <a:rPr lang="en-US" sz="2400" dirty="0">
                <a:solidFill>
                  <a:srgbClr val="0D0D0D"/>
                </a:solidFill>
                <a:latin typeface="ui-sans-serif"/>
              </a:rPr>
              <a:t> to detect abnormalities in milk.</a:t>
            </a:r>
          </a:p>
          <a:p>
            <a:r>
              <a:rPr lang="en-US" sz="2400" dirty="0">
                <a:solidFill>
                  <a:srgbClr val="0D0D0D"/>
                </a:solidFill>
                <a:latin typeface="ui-sans-serif"/>
              </a:rPr>
              <a:t>Sensory evaluation is widely used in </a:t>
            </a:r>
            <a:r>
              <a:rPr lang="en-US" sz="2400" b="1" dirty="0">
                <a:solidFill>
                  <a:srgbClr val="0D0D0D"/>
                </a:solidFill>
                <a:latin typeface="ui-sans-serif"/>
              </a:rPr>
              <a:t>dairy farms, milk collection centers, and dairy industries</a:t>
            </a:r>
            <a:r>
              <a:rPr lang="en-US" sz="2400" dirty="0">
                <a:solidFill>
                  <a:srgbClr val="0D0D0D"/>
                </a:solidFill>
                <a:latin typeface="ui-sans-serif"/>
              </a:rPr>
              <a:t> as a preliminary quality control method before laboratory testing.</a:t>
            </a:r>
          </a:p>
          <a:p>
            <a:r>
              <a:rPr lang="en-US" sz="2400" dirty="0"/>
              <a:t/>
            </a:r>
            <a:br>
              <a:rPr lang="en-US" sz="2400" dirty="0"/>
            </a:br>
            <a:endParaRPr lang="en-US" sz="2400" dirty="0"/>
          </a:p>
        </p:txBody>
      </p:sp>
      <p:pic>
        <p:nvPicPr>
          <p:cNvPr id="2050" name="Picture 2" descr="Sensory Evaluation of Mil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022" y="4210616"/>
            <a:ext cx="2129245" cy="2042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604402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43691" y="636741"/>
            <a:ext cx="10058399" cy="209288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rgbClr val="0D0D0D"/>
                </a:solidFill>
                <a:effectLst/>
                <a:latin typeface="ui-sans-serif"/>
              </a:rPr>
              <a:t>2. Definition of Sensory Evaluation</a:t>
            </a:r>
            <a:endParaRPr kumimoji="0" lang="en-US" altLang="en-US" sz="4000" b="1" i="0" u="none" strike="noStrike" cap="none" normalizeH="0" baseline="0" dirty="0" smtClean="0">
              <a:ln>
                <a:noFill/>
              </a:ln>
              <a:solidFill>
                <a:srgbClr val="0D0D0D"/>
              </a:solidFill>
              <a:effectLst/>
              <a:latin typeface="ui-sans-serif"/>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0D0D0D"/>
                </a:solidFill>
                <a:effectLst/>
                <a:latin typeface="ui-sans-serif"/>
              </a:rPr>
              <a:t>Sensory</a:t>
            </a:r>
            <a:r>
              <a:rPr kumimoji="0" lang="en-US" altLang="en-US" sz="2400" b="1" i="0" u="none" strike="noStrike" cap="none" normalizeH="0" baseline="0" dirty="0" smtClean="0">
                <a:ln>
                  <a:noFill/>
                </a:ln>
                <a:solidFill>
                  <a:srgbClr val="0D0D0D"/>
                </a:solidFill>
                <a:effectLst/>
                <a:latin typeface="ui-sans-serif"/>
              </a:rPr>
              <a:t> evaluation of milk</a:t>
            </a:r>
            <a:r>
              <a:rPr kumimoji="0" lang="en-US" altLang="en-US" sz="2400" b="0" i="0" u="none" strike="noStrike" cap="none" normalizeH="0" baseline="0" dirty="0" smtClean="0">
                <a:ln>
                  <a:noFill/>
                </a:ln>
                <a:solidFill>
                  <a:srgbClr val="0D0D0D"/>
                </a:solidFill>
                <a:effectLst/>
                <a:latin typeface="ui-sans-serif"/>
              </a:rPr>
              <a:t> is defined as:</a:t>
            </a:r>
            <a:endParaRPr kumimoji="0" lang="en-US" altLang="en-US" sz="20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smtClean="0">
                <a:ln>
                  <a:noFill/>
                </a:ln>
                <a:solidFill>
                  <a:schemeClr val="tx1"/>
                </a:solidFill>
                <a:effectLst/>
                <a:latin typeface="Arial" panose="020B0604020202020204" pitchFamily="34" charset="0"/>
              </a:rPr>
              <a:t>A scientific method that uses human senses to evaluate the characteristics of milk such as appearance, odor, taste, and texture in order to determine its quality and acceptability</a:t>
            </a:r>
            <a:r>
              <a:rPr kumimoji="0" lang="en-US" altLang="en-US" sz="2000" b="0" i="0" u="none" strike="noStrike" cap="none" normalizeH="0" baseline="0" dirty="0" smtClean="0">
                <a:ln>
                  <a:noFill/>
                </a:ln>
                <a:solidFill>
                  <a:schemeClr val="tx1"/>
                </a:solidFill>
                <a:effectLst/>
                <a:latin typeface="Arial" panose="020B0604020202020204" pitchFamily="34" charset="0"/>
              </a:rPr>
              <a: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3077" name="Picture 5" descr="https://esnekizentroa.eus/wp-content/uploads/2023/05/analisi-sentsorialak_goibururak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59" y="3517869"/>
            <a:ext cx="7656014" cy="2552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25340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8055" y="370505"/>
            <a:ext cx="8439374" cy="5262979"/>
          </a:xfrm>
          <a:prstGeom prst="rect">
            <a:avLst/>
          </a:prstGeom>
        </p:spPr>
        <p:txBody>
          <a:bodyPr wrap="square">
            <a:spAutoFit/>
          </a:bodyPr>
          <a:lstStyle/>
          <a:p>
            <a:r>
              <a:rPr lang="en-US" sz="2800" b="1" dirty="0">
                <a:solidFill>
                  <a:srgbClr val="0D0D0D"/>
                </a:solidFill>
                <a:latin typeface="ui-sans-serif"/>
              </a:rPr>
              <a:t>3</a:t>
            </a:r>
            <a:r>
              <a:rPr lang="en-US" sz="2000" b="1" dirty="0">
                <a:solidFill>
                  <a:srgbClr val="0D0D0D"/>
                </a:solidFill>
                <a:latin typeface="ui-sans-serif"/>
              </a:rPr>
              <a:t>. </a:t>
            </a:r>
            <a:r>
              <a:rPr lang="en-US" sz="2800" b="1" dirty="0">
                <a:solidFill>
                  <a:srgbClr val="0D0D0D"/>
                </a:solidFill>
                <a:latin typeface="ui-sans-serif"/>
              </a:rPr>
              <a:t>Importance of Sensory </a:t>
            </a:r>
            <a:r>
              <a:rPr lang="en-US" sz="2800" b="1" dirty="0" smtClean="0">
                <a:solidFill>
                  <a:srgbClr val="0D0D0D"/>
                </a:solidFill>
                <a:latin typeface="ui-sans-serif"/>
              </a:rPr>
              <a:t>Evaluation</a:t>
            </a:r>
            <a:r>
              <a:rPr lang="en-US" sz="2400" b="1" dirty="0" smtClean="0">
                <a:solidFill>
                  <a:srgbClr val="0D0D0D"/>
                </a:solidFill>
                <a:latin typeface="ui-sans-serif"/>
              </a:rPr>
              <a:t>;</a:t>
            </a:r>
          </a:p>
          <a:p>
            <a:r>
              <a:rPr lang="en-US" sz="2400" dirty="0"/>
              <a:t>Sensory evaluation is important because it</a:t>
            </a:r>
            <a:r>
              <a:rPr lang="en-US" dirty="0"/>
              <a:t>:</a:t>
            </a:r>
            <a:endParaRPr lang="en-US" sz="2800" dirty="0"/>
          </a:p>
          <a:p>
            <a:r>
              <a:rPr lang="en-US" sz="2800" dirty="0" smtClean="0"/>
              <a:t>1-Provides </a:t>
            </a:r>
            <a:r>
              <a:rPr lang="en-US" sz="2800" dirty="0"/>
              <a:t>a </a:t>
            </a:r>
            <a:r>
              <a:rPr lang="en-US" sz="2800" b="1" dirty="0"/>
              <a:t>rapid and inexpensive method</a:t>
            </a:r>
            <a:r>
              <a:rPr lang="en-US" sz="2800" dirty="0"/>
              <a:t> for milk </a:t>
            </a:r>
            <a:r>
              <a:rPr lang="en-US" sz="2800" dirty="0" smtClean="0"/>
              <a:t>quality </a:t>
            </a:r>
            <a:r>
              <a:rPr lang="en-US" sz="2800" dirty="0"/>
              <a:t>assessment.</a:t>
            </a:r>
          </a:p>
          <a:p>
            <a:r>
              <a:rPr lang="en-US" sz="2800" dirty="0" smtClean="0"/>
              <a:t>2-Helps </a:t>
            </a:r>
            <a:r>
              <a:rPr lang="en-US" sz="2800" dirty="0"/>
              <a:t>in </a:t>
            </a:r>
            <a:r>
              <a:rPr lang="en-US" sz="2800" b="1" dirty="0"/>
              <a:t>early detection of milk spoilage</a:t>
            </a:r>
            <a:r>
              <a:rPr lang="en-US" sz="2800" dirty="0"/>
              <a:t>.</a:t>
            </a:r>
          </a:p>
          <a:p>
            <a:r>
              <a:rPr lang="en-US" sz="2800" dirty="0" smtClean="0"/>
              <a:t>3-Supports</a:t>
            </a:r>
            <a:r>
              <a:rPr lang="en-US" sz="2800" dirty="0"/>
              <a:t> </a:t>
            </a:r>
            <a:r>
              <a:rPr lang="en-US" sz="2800" b="1" dirty="0"/>
              <a:t>quality control in dairy industries</a:t>
            </a:r>
            <a:r>
              <a:rPr lang="en-US" sz="2800" dirty="0"/>
              <a:t>.</a:t>
            </a:r>
          </a:p>
          <a:p>
            <a:r>
              <a:rPr lang="en-US" sz="2800" dirty="0" smtClean="0"/>
              <a:t>4-Helps </a:t>
            </a:r>
            <a:r>
              <a:rPr lang="en-US" sz="2800" dirty="0"/>
              <a:t>identify </a:t>
            </a:r>
            <a:r>
              <a:rPr lang="en-US" sz="2800" b="1" dirty="0"/>
              <a:t>defects caused by feeding, diseases, or contamination</a:t>
            </a:r>
            <a:r>
              <a:rPr lang="en-US" sz="2800" dirty="0"/>
              <a:t>.</a:t>
            </a:r>
          </a:p>
          <a:p>
            <a:r>
              <a:rPr lang="en-US" sz="2800" dirty="0" smtClean="0"/>
              <a:t>5-Contributes </a:t>
            </a:r>
            <a:r>
              <a:rPr lang="en-US" sz="2800" dirty="0"/>
              <a:t>to </a:t>
            </a:r>
            <a:r>
              <a:rPr lang="en-US" sz="2800" b="1" dirty="0"/>
              <a:t>ensuring food safety and consumer </a:t>
            </a:r>
            <a:r>
              <a:rPr lang="en-US" sz="2800" b="1" dirty="0" smtClean="0"/>
              <a:t>protection.</a:t>
            </a:r>
            <a:endParaRPr lang="en-US" sz="2800" dirty="0"/>
          </a:p>
          <a:p>
            <a:endParaRPr lang="en-US" sz="3600" b="1" dirty="0" smtClean="0">
              <a:solidFill>
                <a:srgbClr val="0D0D0D"/>
              </a:solidFill>
              <a:latin typeface="ui-sans-serif"/>
            </a:endParaRPr>
          </a:p>
          <a:p>
            <a:endParaRPr lang="en-US" sz="2400" b="1" i="0" dirty="0">
              <a:solidFill>
                <a:srgbClr val="0D0D0D"/>
              </a:solidFill>
              <a:effectLst/>
              <a:latin typeface="ui-sans-serif"/>
            </a:endParaRPr>
          </a:p>
        </p:txBody>
      </p:sp>
    </p:spTree>
    <p:extLst>
      <p:ext uri="{BB962C8B-B14F-4D97-AF65-F5344CB8AC3E}">
        <p14:creationId xmlns:p14="http://schemas.microsoft.com/office/powerpoint/2010/main" val="94155881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4583" y="770708"/>
            <a:ext cx="8765177" cy="2739211"/>
          </a:xfrm>
          <a:prstGeom prst="rect">
            <a:avLst/>
          </a:prstGeom>
        </p:spPr>
        <p:txBody>
          <a:bodyPr wrap="square">
            <a:spAutoFit/>
          </a:bodyPr>
          <a:lstStyle/>
          <a:p>
            <a:r>
              <a:rPr lang="en-US" sz="2800" b="1" dirty="0" smtClean="0">
                <a:solidFill>
                  <a:srgbClr val="0D0D0D"/>
                </a:solidFill>
                <a:latin typeface="ui-sans-serif"/>
              </a:rPr>
              <a:t>4. </a:t>
            </a:r>
            <a:r>
              <a:rPr lang="en-US" sz="2800" b="1" dirty="0">
                <a:solidFill>
                  <a:srgbClr val="0D0D0D"/>
                </a:solidFill>
                <a:latin typeface="ui-sans-serif"/>
              </a:rPr>
              <a:t>Sensory Attributes of Milk</a:t>
            </a:r>
            <a:endParaRPr lang="en-US" sz="3200" b="1" dirty="0">
              <a:solidFill>
                <a:srgbClr val="0D0D0D"/>
              </a:solidFill>
              <a:latin typeface="ui-sans-serif"/>
            </a:endParaRPr>
          </a:p>
          <a:p>
            <a:r>
              <a:rPr lang="en-US" sz="2400" dirty="0">
                <a:solidFill>
                  <a:srgbClr val="0D0D0D"/>
                </a:solidFill>
                <a:latin typeface="ui-sans-serif"/>
              </a:rPr>
              <a:t>Sensory evaluation mainly involves four parameters</a:t>
            </a:r>
            <a:r>
              <a:rPr lang="en-US" sz="3200" dirty="0">
                <a:solidFill>
                  <a:srgbClr val="0D0D0D"/>
                </a:solidFill>
                <a:latin typeface="ui-sans-serif"/>
              </a:rPr>
              <a:t>:</a:t>
            </a:r>
          </a:p>
          <a:p>
            <a:pPr marL="342900" indent="-342900">
              <a:buFont typeface="Arial" panose="020B0604020202020204" pitchFamily="34" charset="0"/>
              <a:buChar char="•"/>
            </a:pPr>
            <a:r>
              <a:rPr lang="en-US" sz="2800" dirty="0">
                <a:solidFill>
                  <a:srgbClr val="0D0D0D"/>
                </a:solidFill>
                <a:latin typeface="ui-sans-serif"/>
              </a:rPr>
              <a:t>Appearance (Color and clarity)</a:t>
            </a:r>
          </a:p>
          <a:p>
            <a:pPr marL="342900" indent="-342900">
              <a:buFont typeface="Arial" panose="020B0604020202020204" pitchFamily="34" charset="0"/>
              <a:buChar char="•"/>
            </a:pPr>
            <a:r>
              <a:rPr lang="en-US" sz="2800" dirty="0">
                <a:solidFill>
                  <a:srgbClr val="0D0D0D"/>
                </a:solidFill>
                <a:latin typeface="ui-sans-serif"/>
              </a:rPr>
              <a:t>Odor (Smell)</a:t>
            </a:r>
          </a:p>
          <a:p>
            <a:pPr marL="342900" indent="-342900">
              <a:buFont typeface="Arial" panose="020B0604020202020204" pitchFamily="34" charset="0"/>
              <a:buChar char="•"/>
            </a:pPr>
            <a:r>
              <a:rPr lang="en-US" sz="2800" dirty="0">
                <a:solidFill>
                  <a:srgbClr val="0D0D0D"/>
                </a:solidFill>
                <a:latin typeface="ui-sans-serif"/>
              </a:rPr>
              <a:t>Taste</a:t>
            </a:r>
          </a:p>
          <a:p>
            <a:pPr marL="342900" indent="-342900">
              <a:buFont typeface="Arial" panose="020B0604020202020204" pitchFamily="34" charset="0"/>
              <a:buChar char="•"/>
            </a:pPr>
            <a:r>
              <a:rPr lang="en-US" sz="2800" dirty="0">
                <a:solidFill>
                  <a:srgbClr val="0D0D0D"/>
                </a:solidFill>
                <a:latin typeface="ui-sans-serif"/>
              </a:rPr>
              <a:t>Texture or </a:t>
            </a:r>
            <a:r>
              <a:rPr lang="en-US" sz="2800" dirty="0" smtClean="0">
                <a:solidFill>
                  <a:srgbClr val="0D0D0D"/>
                </a:solidFill>
                <a:latin typeface="ui-sans-serif"/>
              </a:rPr>
              <a:t>mouthfee</a:t>
            </a:r>
            <a:r>
              <a:rPr lang="en-US" sz="2400" dirty="0" smtClean="0">
                <a:solidFill>
                  <a:srgbClr val="0D0D0D"/>
                </a:solidFill>
                <a:latin typeface="ui-sans-serif"/>
              </a:rPr>
              <a:t>l</a:t>
            </a:r>
            <a:endParaRPr lang="en-US" sz="2400" dirty="0">
              <a:solidFill>
                <a:srgbClr val="0D0D0D"/>
              </a:solidFill>
              <a:latin typeface="ui-sans-serif"/>
            </a:endParaRPr>
          </a:p>
        </p:txBody>
      </p:sp>
      <p:pic>
        <p:nvPicPr>
          <p:cNvPr id="4106" name="Picture 10" descr="Get Sensual- Using Sensory Marketing to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4778" y="2173937"/>
            <a:ext cx="4831533" cy="3451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444198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0263" y="574767"/>
            <a:ext cx="8686800" cy="3108543"/>
          </a:xfrm>
          <a:prstGeom prst="rect">
            <a:avLst/>
          </a:prstGeom>
        </p:spPr>
        <p:txBody>
          <a:bodyPr wrap="square">
            <a:spAutoFit/>
          </a:bodyPr>
          <a:lstStyle/>
          <a:p>
            <a:r>
              <a:rPr lang="en-US" sz="2000" b="1" dirty="0">
                <a:solidFill>
                  <a:srgbClr val="0D0D0D"/>
                </a:solidFill>
                <a:latin typeface="ui-sans-serif"/>
              </a:rPr>
              <a:t> </a:t>
            </a:r>
            <a:r>
              <a:rPr lang="en-US" sz="2400" b="1" dirty="0" smtClean="0">
                <a:solidFill>
                  <a:srgbClr val="0D0D0D"/>
                </a:solidFill>
                <a:latin typeface="ui-sans-serif"/>
              </a:rPr>
              <a:t>A. Visual </a:t>
            </a:r>
            <a:r>
              <a:rPr lang="en-US" sz="2400" b="1" dirty="0">
                <a:solidFill>
                  <a:srgbClr val="0D0D0D"/>
                </a:solidFill>
                <a:latin typeface="ui-sans-serif"/>
              </a:rPr>
              <a:t>Examination (Appearance</a:t>
            </a:r>
            <a:r>
              <a:rPr lang="en-US" sz="2000" b="1" dirty="0" smtClean="0">
                <a:solidFill>
                  <a:srgbClr val="0D0D0D"/>
                </a:solidFill>
                <a:latin typeface="ui-sans-serif"/>
              </a:rPr>
              <a:t>)</a:t>
            </a:r>
          </a:p>
          <a:p>
            <a:endParaRPr lang="en-US" sz="2800" b="1" dirty="0">
              <a:solidFill>
                <a:srgbClr val="0D0D0D"/>
              </a:solidFill>
              <a:latin typeface="ui-sans-serif"/>
            </a:endParaRPr>
          </a:p>
          <a:p>
            <a:r>
              <a:rPr lang="en-US" sz="2400" dirty="0">
                <a:solidFill>
                  <a:srgbClr val="0D0D0D"/>
                </a:solidFill>
                <a:latin typeface="ui-sans-serif"/>
              </a:rPr>
              <a:t>The first step in sensory evaluation is </a:t>
            </a:r>
            <a:r>
              <a:rPr lang="en-US" sz="2400" b="1" dirty="0">
                <a:solidFill>
                  <a:srgbClr val="0D0D0D"/>
                </a:solidFill>
                <a:latin typeface="ui-sans-serif"/>
              </a:rPr>
              <a:t>visual inspection</a:t>
            </a:r>
            <a:r>
              <a:rPr lang="en-US" sz="2400" dirty="0">
                <a:solidFill>
                  <a:srgbClr val="0D0D0D"/>
                </a:solidFill>
                <a:latin typeface="ui-sans-serif"/>
              </a:rPr>
              <a:t>.</a:t>
            </a:r>
          </a:p>
          <a:p>
            <a:r>
              <a:rPr lang="en-US" sz="2400" dirty="0">
                <a:solidFill>
                  <a:srgbClr val="0D0D0D"/>
                </a:solidFill>
                <a:latin typeface="ui-sans-serif"/>
              </a:rPr>
              <a:t>The examiner observes:</a:t>
            </a:r>
          </a:p>
          <a:p>
            <a:pPr>
              <a:buFont typeface="Arial" panose="020B0604020202020204" pitchFamily="34" charset="0"/>
              <a:buChar char="•"/>
            </a:pPr>
            <a:r>
              <a:rPr lang="en-US" sz="2400" dirty="0">
                <a:solidFill>
                  <a:srgbClr val="0D0D0D"/>
                </a:solidFill>
                <a:latin typeface="ui-sans-serif"/>
              </a:rPr>
              <a:t>Color</a:t>
            </a:r>
          </a:p>
          <a:p>
            <a:pPr>
              <a:buFont typeface="Arial" panose="020B0604020202020204" pitchFamily="34" charset="0"/>
              <a:buChar char="•"/>
            </a:pPr>
            <a:r>
              <a:rPr lang="en-US" sz="2400" dirty="0">
                <a:solidFill>
                  <a:srgbClr val="0D0D0D"/>
                </a:solidFill>
                <a:latin typeface="ui-sans-serif"/>
              </a:rPr>
              <a:t>Clarity</a:t>
            </a:r>
          </a:p>
          <a:p>
            <a:pPr>
              <a:buFont typeface="Arial" panose="020B0604020202020204" pitchFamily="34" charset="0"/>
              <a:buChar char="•"/>
            </a:pPr>
            <a:r>
              <a:rPr lang="en-US" sz="2400" dirty="0">
                <a:solidFill>
                  <a:srgbClr val="0D0D0D"/>
                </a:solidFill>
                <a:latin typeface="ui-sans-serif"/>
              </a:rPr>
              <a:t>Presence of foreign particles</a:t>
            </a:r>
          </a:p>
          <a:p>
            <a:pPr>
              <a:buFont typeface="Arial" panose="020B0604020202020204" pitchFamily="34" charset="0"/>
              <a:buChar char="•"/>
            </a:pPr>
            <a:r>
              <a:rPr lang="en-US" sz="2400" dirty="0">
                <a:solidFill>
                  <a:srgbClr val="0D0D0D"/>
                </a:solidFill>
                <a:latin typeface="ui-sans-serif"/>
              </a:rPr>
              <a:t>Consistency</a:t>
            </a:r>
            <a:endParaRPr lang="en-US" sz="2400" b="0" i="0" dirty="0">
              <a:solidFill>
                <a:srgbClr val="0D0D0D"/>
              </a:solidFill>
              <a:effectLst/>
              <a:latin typeface="ui-sans-serif"/>
            </a:endParaRPr>
          </a:p>
        </p:txBody>
      </p:sp>
      <p:pic>
        <p:nvPicPr>
          <p:cNvPr id="3" name="Picture 2"/>
          <p:cNvPicPr>
            <a:picLocks noChangeAspect="1"/>
          </p:cNvPicPr>
          <p:nvPr/>
        </p:nvPicPr>
        <p:blipFill>
          <a:blip r:embed="rId2"/>
          <a:stretch>
            <a:fillRect/>
          </a:stretch>
        </p:blipFill>
        <p:spPr>
          <a:xfrm>
            <a:off x="8406084" y="1742667"/>
            <a:ext cx="2181225" cy="1857375"/>
          </a:xfrm>
          <a:prstGeom prst="rect">
            <a:avLst/>
          </a:prstGeom>
        </p:spPr>
      </p:pic>
    </p:spTree>
    <p:extLst>
      <p:ext uri="{BB962C8B-B14F-4D97-AF65-F5344CB8AC3E}">
        <p14:creationId xmlns:p14="http://schemas.microsoft.com/office/powerpoint/2010/main" val="309444344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8194" y="326571"/>
            <a:ext cx="10567852" cy="1015663"/>
          </a:xfrm>
          <a:prstGeom prst="rect">
            <a:avLst/>
          </a:prstGeom>
        </p:spPr>
        <p:txBody>
          <a:bodyPr wrap="square">
            <a:spAutoFit/>
          </a:bodyPr>
          <a:lstStyle/>
          <a:p>
            <a:pPr marL="342900" indent="-342900">
              <a:buFont typeface="Wingdings" panose="05000000000000000000" pitchFamily="2" charset="2"/>
              <a:buChar char="q"/>
            </a:pPr>
            <a:r>
              <a:rPr lang="en-US" sz="2000" b="1" dirty="0">
                <a:solidFill>
                  <a:srgbClr val="0D0D0D"/>
                </a:solidFill>
                <a:latin typeface="ui-sans-serif"/>
              </a:rPr>
              <a:t>Normal milk color:</a:t>
            </a:r>
            <a:endParaRPr lang="en-US" sz="2000" dirty="0">
              <a:solidFill>
                <a:srgbClr val="0D0D0D"/>
              </a:solidFill>
              <a:latin typeface="ui-sans-serif"/>
            </a:endParaRPr>
          </a:p>
          <a:p>
            <a:r>
              <a:rPr lang="en-US" sz="2000" dirty="0">
                <a:solidFill>
                  <a:srgbClr val="0D0D0D"/>
                </a:solidFill>
                <a:latin typeface="ui-sans-serif"/>
              </a:rPr>
              <a:t>Milk normally has a </a:t>
            </a:r>
            <a:r>
              <a:rPr lang="en-US" sz="2000" b="1" dirty="0">
                <a:solidFill>
                  <a:srgbClr val="0D0D0D"/>
                </a:solidFill>
                <a:latin typeface="ui-sans-serif"/>
              </a:rPr>
              <a:t>pearl white color with a slight yellowish tint</a:t>
            </a:r>
            <a:r>
              <a:rPr lang="en-US" sz="2000" dirty="0">
                <a:solidFill>
                  <a:srgbClr val="0D0D0D"/>
                </a:solidFill>
                <a:latin typeface="ui-sans-serif"/>
              </a:rPr>
              <a:t>, mainly due to fat and carotene.</a:t>
            </a:r>
            <a:endParaRPr lang="en-US" sz="2000" b="0" i="0" dirty="0">
              <a:solidFill>
                <a:srgbClr val="0D0D0D"/>
              </a:solidFill>
              <a:effectLst/>
              <a:latin typeface="ui-sans-serif"/>
            </a:endParaRPr>
          </a:p>
        </p:txBody>
      </p:sp>
      <p:pic>
        <p:nvPicPr>
          <p:cNvPr id="5124" name="Picture 4" descr="White Cow Milk Used In Home, Restaurant And Hotel Age Group: Adults Age  Group: Adults at Best Price in Surat | Bhayani Dairy Fa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1931" y="1063004"/>
            <a:ext cx="2951027" cy="18288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43691" y="1763486"/>
            <a:ext cx="8122134" cy="369332"/>
          </a:xfrm>
          <a:prstGeom prst="rect">
            <a:avLst/>
          </a:prstGeom>
        </p:spPr>
        <p:txBody>
          <a:bodyPr wrap="square">
            <a:spAutoFit/>
          </a:bodyPr>
          <a:lstStyle/>
          <a:p>
            <a:pPr marL="285750" indent="-285750">
              <a:buFont typeface="Wingdings" panose="05000000000000000000" pitchFamily="2" charset="2"/>
              <a:buChar char="q"/>
            </a:pPr>
            <a:r>
              <a:rPr lang="en-US" b="1" dirty="0">
                <a:solidFill>
                  <a:srgbClr val="0D0D0D"/>
                </a:solidFill>
                <a:latin typeface="ui-sans-serif"/>
              </a:rPr>
              <a:t>Abnormal colors and possible </a:t>
            </a:r>
            <a:r>
              <a:rPr lang="en-US" b="1" dirty="0" smtClean="0">
                <a:solidFill>
                  <a:srgbClr val="0D0D0D"/>
                </a:solidFill>
                <a:latin typeface="ui-sans-serif"/>
              </a:rPr>
              <a:t>causes;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305084145"/>
              </p:ext>
            </p:extLst>
          </p:nvPr>
        </p:nvGraphicFramePr>
        <p:xfrm>
          <a:off x="339633" y="2717075"/>
          <a:ext cx="7458893" cy="2742220"/>
        </p:xfrm>
        <a:graphic>
          <a:graphicData uri="http://schemas.openxmlformats.org/drawingml/2006/table">
            <a:tbl>
              <a:tblPr>
                <a:tableStyleId>{775DCB02-9BB8-47FD-8907-85C794F793BA}</a:tableStyleId>
              </a:tblPr>
              <a:tblGrid>
                <a:gridCol w="4774475">
                  <a:extLst>
                    <a:ext uri="{9D8B030D-6E8A-4147-A177-3AD203B41FA5}">
                      <a16:colId xmlns:a16="http://schemas.microsoft.com/office/drawing/2014/main" val="2531123026"/>
                    </a:ext>
                  </a:extLst>
                </a:gridCol>
                <a:gridCol w="2684418">
                  <a:extLst>
                    <a:ext uri="{9D8B030D-6E8A-4147-A177-3AD203B41FA5}">
                      <a16:colId xmlns:a16="http://schemas.microsoft.com/office/drawing/2014/main" val="2431159548"/>
                    </a:ext>
                  </a:extLst>
                </a:gridCol>
              </a:tblGrid>
              <a:tr h="410990">
                <a:tc>
                  <a:txBody>
                    <a:bodyPr/>
                    <a:lstStyle/>
                    <a:p>
                      <a:r>
                        <a:rPr lang="en-US"/>
                        <a:t>Color</a:t>
                      </a:r>
                    </a:p>
                  </a:txBody>
                  <a:tcPr anchor="ctr"/>
                </a:tc>
                <a:tc>
                  <a:txBody>
                    <a:bodyPr/>
                    <a:lstStyle/>
                    <a:p>
                      <a:r>
                        <a:rPr lang="en-US" dirty="0"/>
                        <a:t>Possible Cause</a:t>
                      </a:r>
                    </a:p>
                  </a:txBody>
                  <a:tcPr anchor="ctr"/>
                </a:tc>
                <a:extLst>
                  <a:ext uri="{0D108BD9-81ED-4DB2-BD59-A6C34878D82A}">
                    <a16:rowId xmlns:a16="http://schemas.microsoft.com/office/drawing/2014/main" val="2259572379"/>
                  </a:ext>
                </a:extLst>
              </a:tr>
              <a:tr h="410990">
                <a:tc>
                  <a:txBody>
                    <a:bodyPr/>
                    <a:lstStyle/>
                    <a:p>
                      <a:r>
                        <a:rPr lang="en-US"/>
                        <a:t>Yellow</a:t>
                      </a:r>
                    </a:p>
                  </a:txBody>
                  <a:tcPr anchor="ctr"/>
                </a:tc>
                <a:tc>
                  <a:txBody>
                    <a:bodyPr/>
                    <a:lstStyle/>
                    <a:p>
                      <a:r>
                        <a:rPr lang="en-US" dirty="0"/>
                        <a:t>Colostrum or high carotene content</a:t>
                      </a:r>
                    </a:p>
                  </a:txBody>
                  <a:tcPr anchor="ctr"/>
                </a:tc>
                <a:extLst>
                  <a:ext uri="{0D108BD9-81ED-4DB2-BD59-A6C34878D82A}">
                    <a16:rowId xmlns:a16="http://schemas.microsoft.com/office/drawing/2014/main" val="4019863116"/>
                  </a:ext>
                </a:extLst>
              </a:tr>
              <a:tr h="410990">
                <a:tc>
                  <a:txBody>
                    <a:bodyPr/>
                    <a:lstStyle/>
                    <a:p>
                      <a:r>
                        <a:rPr lang="en-US" dirty="0"/>
                        <a:t>Red or pink</a:t>
                      </a:r>
                    </a:p>
                  </a:txBody>
                  <a:tcPr anchor="ctr"/>
                </a:tc>
                <a:tc>
                  <a:txBody>
                    <a:bodyPr/>
                    <a:lstStyle/>
                    <a:p>
                      <a:r>
                        <a:rPr lang="en-US" dirty="0"/>
                        <a:t>Presence of blood (mastitis or injury)</a:t>
                      </a:r>
                    </a:p>
                  </a:txBody>
                  <a:tcPr anchor="ctr"/>
                </a:tc>
                <a:extLst>
                  <a:ext uri="{0D108BD9-81ED-4DB2-BD59-A6C34878D82A}">
                    <a16:rowId xmlns:a16="http://schemas.microsoft.com/office/drawing/2014/main" val="1520268012"/>
                  </a:ext>
                </a:extLst>
              </a:tr>
              <a:tr h="410990">
                <a:tc>
                  <a:txBody>
                    <a:bodyPr/>
                    <a:lstStyle/>
                    <a:p>
                      <a:r>
                        <a:rPr lang="en-US"/>
                        <a:t>Blue</a:t>
                      </a:r>
                    </a:p>
                  </a:txBody>
                  <a:tcPr anchor="ctr"/>
                </a:tc>
                <a:tc>
                  <a:txBody>
                    <a:bodyPr/>
                    <a:lstStyle/>
                    <a:p>
                      <a:r>
                        <a:rPr lang="en-US" dirty="0"/>
                        <a:t>Certain bacterial contamination</a:t>
                      </a:r>
                    </a:p>
                  </a:txBody>
                  <a:tcPr anchor="ctr"/>
                </a:tc>
                <a:extLst>
                  <a:ext uri="{0D108BD9-81ED-4DB2-BD59-A6C34878D82A}">
                    <a16:rowId xmlns:a16="http://schemas.microsoft.com/office/drawing/2014/main" val="1918205598"/>
                  </a:ext>
                </a:extLst>
              </a:tr>
              <a:tr h="410990">
                <a:tc>
                  <a:txBody>
                    <a:bodyPr/>
                    <a:lstStyle/>
                    <a:p>
                      <a:r>
                        <a:rPr lang="en-US"/>
                        <a:t>Watery appearance</a:t>
                      </a:r>
                    </a:p>
                  </a:txBody>
                  <a:tcPr anchor="ctr"/>
                </a:tc>
                <a:tc>
                  <a:txBody>
                    <a:bodyPr/>
                    <a:lstStyle/>
                    <a:p>
                      <a:r>
                        <a:rPr lang="en-US" dirty="0"/>
                        <a:t>Adulteration with water</a:t>
                      </a:r>
                    </a:p>
                  </a:txBody>
                  <a:tcPr anchor="ctr"/>
                </a:tc>
                <a:extLst>
                  <a:ext uri="{0D108BD9-81ED-4DB2-BD59-A6C34878D82A}">
                    <a16:rowId xmlns:a16="http://schemas.microsoft.com/office/drawing/2014/main" val="1677775897"/>
                  </a:ext>
                </a:extLst>
              </a:tr>
            </a:tbl>
          </a:graphicData>
        </a:graphic>
      </p:graphicFrame>
      <p:pic>
        <p:nvPicPr>
          <p:cNvPr id="5126" name="Picture 6" descr="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8032" y="3628237"/>
            <a:ext cx="4253968" cy="192679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86350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9635" y="274319"/>
            <a:ext cx="8869680" cy="1323439"/>
          </a:xfrm>
          <a:prstGeom prst="rect">
            <a:avLst/>
          </a:prstGeom>
        </p:spPr>
        <p:txBody>
          <a:bodyPr wrap="square">
            <a:spAutoFit/>
          </a:bodyPr>
          <a:lstStyle/>
          <a:p>
            <a:r>
              <a:rPr lang="en-US" sz="2000" b="1" dirty="0" err="1" smtClean="0">
                <a:solidFill>
                  <a:srgbClr val="0D0D0D"/>
                </a:solidFill>
                <a:latin typeface="ui-sans-serif"/>
              </a:rPr>
              <a:t>B.Odor</a:t>
            </a:r>
            <a:r>
              <a:rPr lang="en-US" sz="2000" b="1" dirty="0" smtClean="0">
                <a:solidFill>
                  <a:srgbClr val="0D0D0D"/>
                </a:solidFill>
                <a:latin typeface="ui-sans-serif"/>
              </a:rPr>
              <a:t> </a:t>
            </a:r>
            <a:r>
              <a:rPr lang="en-US" sz="2000" b="1" dirty="0">
                <a:solidFill>
                  <a:srgbClr val="0D0D0D"/>
                </a:solidFill>
                <a:latin typeface="ui-sans-serif"/>
              </a:rPr>
              <a:t>Evaluation (Smell</a:t>
            </a:r>
            <a:r>
              <a:rPr lang="en-US" sz="2000" b="1" dirty="0" smtClean="0">
                <a:solidFill>
                  <a:srgbClr val="0D0D0D"/>
                </a:solidFill>
                <a:latin typeface="ui-sans-serif"/>
              </a:rPr>
              <a:t>)</a:t>
            </a:r>
          </a:p>
          <a:p>
            <a:endParaRPr lang="en-US" sz="2000" b="1" dirty="0">
              <a:solidFill>
                <a:srgbClr val="0D0D0D"/>
              </a:solidFill>
              <a:latin typeface="ui-sans-serif"/>
            </a:endParaRPr>
          </a:p>
          <a:p>
            <a:r>
              <a:rPr lang="en-US" sz="2000" dirty="0">
                <a:solidFill>
                  <a:srgbClr val="0D0D0D"/>
                </a:solidFill>
                <a:latin typeface="ui-sans-serif"/>
              </a:rPr>
              <a:t>Odor evaluation is performed by </a:t>
            </a:r>
            <a:r>
              <a:rPr lang="en-US" sz="2000" b="1" dirty="0">
                <a:solidFill>
                  <a:srgbClr val="0D0D0D"/>
                </a:solidFill>
                <a:latin typeface="ui-sans-serif"/>
              </a:rPr>
              <a:t>smelling the milk immediately after opening the container</a:t>
            </a:r>
            <a:r>
              <a:rPr lang="en-US" sz="2000" dirty="0">
                <a:solidFill>
                  <a:srgbClr val="0D0D0D"/>
                </a:solidFill>
                <a:latin typeface="ui-sans-serif"/>
              </a:rPr>
              <a:t>.</a:t>
            </a:r>
            <a:endParaRPr lang="en-US" sz="2000" b="0" i="0" dirty="0">
              <a:solidFill>
                <a:srgbClr val="0D0D0D"/>
              </a:solidFill>
              <a:effectLst/>
              <a:latin typeface="ui-sans-serif"/>
            </a:endParaRPr>
          </a:p>
        </p:txBody>
      </p:sp>
      <p:pic>
        <p:nvPicPr>
          <p:cNvPr id="3" name="Picture 2"/>
          <p:cNvPicPr>
            <a:picLocks noChangeAspect="1"/>
          </p:cNvPicPr>
          <p:nvPr/>
        </p:nvPicPr>
        <p:blipFill>
          <a:blip r:embed="rId2"/>
          <a:stretch>
            <a:fillRect/>
          </a:stretch>
        </p:blipFill>
        <p:spPr>
          <a:xfrm>
            <a:off x="9207233" y="593679"/>
            <a:ext cx="2194464" cy="1992767"/>
          </a:xfrm>
          <a:prstGeom prst="rect">
            <a:avLst/>
          </a:prstGeom>
        </p:spPr>
      </p:pic>
      <p:sp>
        <p:nvSpPr>
          <p:cNvPr id="4" name="Rectangle 3"/>
          <p:cNvSpPr/>
          <p:nvPr/>
        </p:nvSpPr>
        <p:spPr>
          <a:xfrm>
            <a:off x="457200" y="1763487"/>
            <a:ext cx="8686800" cy="646331"/>
          </a:xfrm>
          <a:prstGeom prst="rect">
            <a:avLst/>
          </a:prstGeom>
        </p:spPr>
        <p:txBody>
          <a:bodyPr wrap="square">
            <a:spAutoFit/>
          </a:bodyPr>
          <a:lstStyle/>
          <a:p>
            <a:pPr marL="285750" indent="-285750">
              <a:buFont typeface="Wingdings" panose="05000000000000000000" pitchFamily="2" charset="2"/>
              <a:buChar char="q"/>
            </a:pPr>
            <a:r>
              <a:rPr lang="en-US" b="1" dirty="0">
                <a:solidFill>
                  <a:srgbClr val="0D0D0D"/>
                </a:solidFill>
                <a:latin typeface="ui-sans-serif"/>
              </a:rPr>
              <a:t>Normal odor:</a:t>
            </a:r>
            <a:r>
              <a:rPr lang="en-US" dirty="0"/>
              <a:t/>
            </a:r>
            <a:br>
              <a:rPr lang="en-US" dirty="0"/>
            </a:br>
            <a:r>
              <a:rPr lang="en-US" dirty="0">
                <a:solidFill>
                  <a:srgbClr val="0D0D0D"/>
                </a:solidFill>
                <a:latin typeface="ui-sans-serif"/>
              </a:rPr>
              <a:t>Fresh milk has a </a:t>
            </a:r>
            <a:r>
              <a:rPr lang="en-US" b="1" dirty="0">
                <a:solidFill>
                  <a:srgbClr val="0D0D0D"/>
                </a:solidFill>
                <a:latin typeface="ui-sans-serif"/>
              </a:rPr>
              <a:t>slightly sweet and clean odor</a:t>
            </a:r>
            <a:endParaRPr lang="en-US" dirty="0"/>
          </a:p>
        </p:txBody>
      </p:sp>
      <p:sp>
        <p:nvSpPr>
          <p:cNvPr id="5" name="Rectangle 4"/>
          <p:cNvSpPr/>
          <p:nvPr/>
        </p:nvSpPr>
        <p:spPr>
          <a:xfrm>
            <a:off x="548640" y="2717074"/>
            <a:ext cx="7191400" cy="369332"/>
          </a:xfrm>
          <a:prstGeom prst="rect">
            <a:avLst/>
          </a:prstGeom>
        </p:spPr>
        <p:txBody>
          <a:bodyPr wrap="square">
            <a:spAutoFit/>
          </a:bodyPr>
          <a:lstStyle/>
          <a:p>
            <a:pPr marL="285750" indent="-285750">
              <a:buFont typeface="Wingdings" panose="05000000000000000000" pitchFamily="2" charset="2"/>
              <a:buChar char="q"/>
            </a:pPr>
            <a:r>
              <a:rPr lang="en-US" b="1" dirty="0">
                <a:solidFill>
                  <a:srgbClr val="0D0D0D"/>
                </a:solidFill>
                <a:latin typeface="ui-sans-serif"/>
              </a:rPr>
              <a:t>Abnormal odors and </a:t>
            </a:r>
            <a:r>
              <a:rPr lang="en-US" b="1" dirty="0" smtClean="0">
                <a:solidFill>
                  <a:srgbClr val="0D0D0D"/>
                </a:solidFill>
                <a:latin typeface="ui-sans-serif"/>
              </a:rPr>
              <a:t>causes;</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093578940"/>
              </p:ext>
            </p:extLst>
          </p:nvPr>
        </p:nvGraphicFramePr>
        <p:xfrm>
          <a:off x="339635" y="3393662"/>
          <a:ext cx="10058400" cy="2011680"/>
        </p:xfrm>
        <a:graphic>
          <a:graphicData uri="http://schemas.openxmlformats.org/drawingml/2006/table">
            <a:tbl>
              <a:tblPr>
                <a:tableStyleId>{35758FB7-9AC5-4552-8A53-C91805E547FA}</a:tableStyleId>
              </a:tblPr>
              <a:tblGrid>
                <a:gridCol w="6274965">
                  <a:extLst>
                    <a:ext uri="{9D8B030D-6E8A-4147-A177-3AD203B41FA5}">
                      <a16:colId xmlns:a16="http://schemas.microsoft.com/office/drawing/2014/main" val="23531780"/>
                    </a:ext>
                  </a:extLst>
                </a:gridCol>
                <a:gridCol w="3783435">
                  <a:extLst>
                    <a:ext uri="{9D8B030D-6E8A-4147-A177-3AD203B41FA5}">
                      <a16:colId xmlns:a16="http://schemas.microsoft.com/office/drawing/2014/main" val="3008175848"/>
                    </a:ext>
                  </a:extLst>
                </a:gridCol>
              </a:tblGrid>
              <a:tr h="0">
                <a:tc>
                  <a:txBody>
                    <a:bodyPr/>
                    <a:lstStyle/>
                    <a:p>
                      <a:pPr algn="l" fontAlgn="b"/>
                      <a:r>
                        <a:rPr lang="en-US">
                          <a:effectLst/>
                        </a:rPr>
                        <a:t>Odor</a:t>
                      </a:r>
                      <a:endParaRPr lang="en-US" b="1">
                        <a:solidFill>
                          <a:srgbClr val="0D0D0D"/>
                        </a:solidFill>
                        <a:effectLst/>
                      </a:endParaRPr>
                    </a:p>
                  </a:txBody>
                  <a:tcPr marR="228600" anchor="b"/>
                </a:tc>
                <a:tc>
                  <a:txBody>
                    <a:bodyPr/>
                    <a:lstStyle/>
                    <a:p>
                      <a:pPr algn="l" fontAlgn="b"/>
                      <a:r>
                        <a:rPr lang="en-US" dirty="0">
                          <a:effectLst/>
                        </a:rPr>
                        <a:t>Cause</a:t>
                      </a:r>
                      <a:endParaRPr lang="en-US" b="1" dirty="0">
                        <a:solidFill>
                          <a:srgbClr val="0D0D0D"/>
                        </a:solidFill>
                        <a:effectLst/>
                      </a:endParaRPr>
                    </a:p>
                  </a:txBody>
                  <a:tcPr anchor="b"/>
                </a:tc>
                <a:extLst>
                  <a:ext uri="{0D108BD9-81ED-4DB2-BD59-A6C34878D82A}">
                    <a16:rowId xmlns:a16="http://schemas.microsoft.com/office/drawing/2014/main" val="724763433"/>
                  </a:ext>
                </a:extLst>
              </a:tr>
              <a:tr h="0">
                <a:tc>
                  <a:txBody>
                    <a:bodyPr/>
                    <a:lstStyle/>
                    <a:p>
                      <a:pPr algn="l" fontAlgn="base"/>
                      <a:r>
                        <a:rPr lang="en-US">
                          <a:effectLst/>
                        </a:rPr>
                        <a:t>Sour odor</a:t>
                      </a:r>
                    </a:p>
                  </a:txBody>
                  <a:tcPr marR="228600" anchor="ctr"/>
                </a:tc>
                <a:tc>
                  <a:txBody>
                    <a:bodyPr/>
                    <a:lstStyle/>
                    <a:p>
                      <a:pPr algn="l" fontAlgn="base"/>
                      <a:r>
                        <a:rPr lang="en-US" dirty="0">
                          <a:effectLst/>
                        </a:rPr>
                        <a:t>Lactic acid fermentation</a:t>
                      </a:r>
                    </a:p>
                  </a:txBody>
                  <a:tcPr anchor="ctr"/>
                </a:tc>
                <a:extLst>
                  <a:ext uri="{0D108BD9-81ED-4DB2-BD59-A6C34878D82A}">
                    <a16:rowId xmlns:a16="http://schemas.microsoft.com/office/drawing/2014/main" val="794008623"/>
                  </a:ext>
                </a:extLst>
              </a:tr>
              <a:tr h="0">
                <a:tc>
                  <a:txBody>
                    <a:bodyPr/>
                    <a:lstStyle/>
                    <a:p>
                      <a:pPr algn="l" fontAlgn="base"/>
                      <a:r>
                        <a:rPr lang="en-US">
                          <a:effectLst/>
                        </a:rPr>
                        <a:t>Feed odor</a:t>
                      </a:r>
                    </a:p>
                  </a:txBody>
                  <a:tcPr marR="228600" anchor="ctr"/>
                </a:tc>
                <a:tc>
                  <a:txBody>
                    <a:bodyPr/>
                    <a:lstStyle/>
                    <a:p>
                      <a:pPr algn="l" fontAlgn="base"/>
                      <a:r>
                        <a:rPr lang="en-US" dirty="0">
                          <a:effectLst/>
                        </a:rPr>
                        <a:t>Strong feed consumed by animals</a:t>
                      </a:r>
                    </a:p>
                  </a:txBody>
                  <a:tcPr anchor="ctr"/>
                </a:tc>
                <a:extLst>
                  <a:ext uri="{0D108BD9-81ED-4DB2-BD59-A6C34878D82A}">
                    <a16:rowId xmlns:a16="http://schemas.microsoft.com/office/drawing/2014/main" val="3298552060"/>
                  </a:ext>
                </a:extLst>
              </a:tr>
              <a:tr h="0">
                <a:tc>
                  <a:txBody>
                    <a:bodyPr/>
                    <a:lstStyle/>
                    <a:p>
                      <a:pPr algn="l" fontAlgn="base"/>
                      <a:r>
                        <a:rPr lang="en-US">
                          <a:effectLst/>
                        </a:rPr>
                        <a:t>Rancid odor</a:t>
                      </a:r>
                    </a:p>
                  </a:txBody>
                  <a:tcPr marR="228600" anchor="ctr"/>
                </a:tc>
                <a:tc>
                  <a:txBody>
                    <a:bodyPr/>
                    <a:lstStyle/>
                    <a:p>
                      <a:pPr algn="l" fontAlgn="base"/>
                      <a:r>
                        <a:rPr lang="en-US" dirty="0">
                          <a:effectLst/>
                        </a:rPr>
                        <a:t>Fat decomposition</a:t>
                      </a:r>
                    </a:p>
                  </a:txBody>
                  <a:tcPr anchor="ctr"/>
                </a:tc>
                <a:extLst>
                  <a:ext uri="{0D108BD9-81ED-4DB2-BD59-A6C34878D82A}">
                    <a16:rowId xmlns:a16="http://schemas.microsoft.com/office/drawing/2014/main" val="2148343309"/>
                  </a:ext>
                </a:extLst>
              </a:tr>
              <a:tr h="0">
                <a:tc>
                  <a:txBody>
                    <a:bodyPr/>
                    <a:lstStyle/>
                    <a:p>
                      <a:pPr algn="l" fontAlgn="base"/>
                      <a:r>
                        <a:rPr lang="en-US">
                          <a:effectLst/>
                        </a:rPr>
                        <a:t>Medicinal odor</a:t>
                      </a:r>
                    </a:p>
                  </a:txBody>
                  <a:tcPr marR="228600" marB="228600" anchor="ctr"/>
                </a:tc>
                <a:tc>
                  <a:txBody>
                    <a:bodyPr/>
                    <a:lstStyle/>
                    <a:p>
                      <a:pPr algn="l" fontAlgn="base"/>
                      <a:r>
                        <a:rPr lang="en-US" dirty="0">
                          <a:effectLst/>
                        </a:rPr>
                        <a:t>Drug residues or disinfectants</a:t>
                      </a:r>
                    </a:p>
                  </a:txBody>
                  <a:tcPr marB="228600" anchor="ctr"/>
                </a:tc>
                <a:extLst>
                  <a:ext uri="{0D108BD9-81ED-4DB2-BD59-A6C34878D82A}">
                    <a16:rowId xmlns:a16="http://schemas.microsoft.com/office/drawing/2014/main" val="1597313672"/>
                  </a:ext>
                </a:extLst>
              </a:tr>
            </a:tbl>
          </a:graphicData>
        </a:graphic>
      </p:graphicFrame>
    </p:spTree>
    <p:extLst>
      <p:ext uri="{BB962C8B-B14F-4D97-AF65-F5344CB8AC3E}">
        <p14:creationId xmlns:p14="http://schemas.microsoft.com/office/powerpoint/2010/main" val="131939161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2697" y="274320"/>
            <a:ext cx="9274629" cy="1938992"/>
          </a:xfrm>
          <a:prstGeom prst="rect">
            <a:avLst/>
          </a:prstGeom>
        </p:spPr>
        <p:txBody>
          <a:bodyPr wrap="square">
            <a:spAutoFit/>
          </a:bodyPr>
          <a:lstStyle/>
          <a:p>
            <a:r>
              <a:rPr lang="en-US" sz="2400" b="1" dirty="0" err="1" smtClean="0">
                <a:solidFill>
                  <a:srgbClr val="0D0D0D"/>
                </a:solidFill>
                <a:latin typeface="ui-sans-serif"/>
              </a:rPr>
              <a:t>C.Taste</a:t>
            </a:r>
            <a:r>
              <a:rPr lang="en-US" sz="2400" b="1" dirty="0" smtClean="0">
                <a:solidFill>
                  <a:srgbClr val="0D0D0D"/>
                </a:solidFill>
                <a:latin typeface="ui-sans-serif"/>
              </a:rPr>
              <a:t> Evaluation</a:t>
            </a:r>
          </a:p>
          <a:p>
            <a:endParaRPr lang="en-US" sz="2400" b="1" dirty="0" smtClean="0">
              <a:solidFill>
                <a:srgbClr val="0D0D0D"/>
              </a:solidFill>
              <a:latin typeface="ui-sans-serif"/>
            </a:endParaRPr>
          </a:p>
          <a:p>
            <a:r>
              <a:rPr lang="en-US" sz="2400" dirty="0" smtClean="0">
                <a:solidFill>
                  <a:srgbClr val="0D0D0D"/>
                </a:solidFill>
                <a:latin typeface="ui-sans-serif"/>
              </a:rPr>
              <a:t>Taste evaluation is done by </a:t>
            </a:r>
            <a:r>
              <a:rPr lang="en-US" sz="2400" b="1" dirty="0" smtClean="0">
                <a:solidFill>
                  <a:srgbClr val="0D0D0D"/>
                </a:solidFill>
                <a:latin typeface="ui-sans-serif"/>
              </a:rPr>
              <a:t>tasting a small amount of milk</a:t>
            </a:r>
            <a:r>
              <a:rPr lang="en-US" sz="2400" dirty="0" smtClean="0">
                <a:solidFill>
                  <a:srgbClr val="0D0D0D"/>
                </a:solidFill>
                <a:latin typeface="ui-sans-serif"/>
              </a:rPr>
              <a:t>, but only when the sample is considered safe.</a:t>
            </a:r>
          </a:p>
          <a:p>
            <a:endParaRPr lang="en-US" sz="2400" b="0" i="0" dirty="0">
              <a:solidFill>
                <a:srgbClr val="0D0D0D"/>
              </a:solidFill>
              <a:effectLst/>
              <a:latin typeface="ui-sans-serif"/>
            </a:endParaRPr>
          </a:p>
        </p:txBody>
      </p:sp>
      <p:pic>
        <p:nvPicPr>
          <p:cNvPr id="3" name="Picture 2"/>
          <p:cNvPicPr>
            <a:picLocks noChangeAspect="1"/>
          </p:cNvPicPr>
          <p:nvPr/>
        </p:nvPicPr>
        <p:blipFill>
          <a:blip r:embed="rId2"/>
          <a:stretch>
            <a:fillRect/>
          </a:stretch>
        </p:blipFill>
        <p:spPr>
          <a:xfrm>
            <a:off x="9441224" y="1105852"/>
            <a:ext cx="2258470" cy="1859417"/>
          </a:xfrm>
          <a:prstGeom prst="rect">
            <a:avLst/>
          </a:prstGeom>
        </p:spPr>
      </p:pic>
      <p:sp>
        <p:nvSpPr>
          <p:cNvPr id="4" name="Rectangle 3"/>
          <p:cNvSpPr/>
          <p:nvPr/>
        </p:nvSpPr>
        <p:spPr>
          <a:xfrm>
            <a:off x="261256" y="1961547"/>
            <a:ext cx="8882743" cy="646331"/>
          </a:xfrm>
          <a:prstGeom prst="rect">
            <a:avLst/>
          </a:prstGeom>
        </p:spPr>
        <p:txBody>
          <a:bodyPr wrap="square">
            <a:spAutoFit/>
          </a:bodyPr>
          <a:lstStyle/>
          <a:p>
            <a:pPr marL="285750" indent="-285750">
              <a:buFont typeface="Wingdings" panose="05000000000000000000" pitchFamily="2" charset="2"/>
              <a:buChar char="q"/>
            </a:pPr>
            <a:r>
              <a:rPr lang="en-US" b="1" dirty="0">
                <a:solidFill>
                  <a:srgbClr val="0D0D0D"/>
                </a:solidFill>
                <a:latin typeface="ui-sans-serif"/>
              </a:rPr>
              <a:t>Normal taste:</a:t>
            </a:r>
            <a:r>
              <a:rPr lang="en-US" dirty="0"/>
              <a:t/>
            </a:r>
            <a:br>
              <a:rPr lang="en-US" dirty="0"/>
            </a:br>
            <a:r>
              <a:rPr lang="en-US" dirty="0">
                <a:solidFill>
                  <a:srgbClr val="0D0D0D"/>
                </a:solidFill>
                <a:latin typeface="ui-sans-serif"/>
              </a:rPr>
              <a:t>Fresh milk has a </a:t>
            </a:r>
            <a:r>
              <a:rPr lang="en-US" b="1" dirty="0">
                <a:solidFill>
                  <a:srgbClr val="0D0D0D"/>
                </a:solidFill>
                <a:latin typeface="ui-sans-serif"/>
              </a:rPr>
              <a:t>slightly sweet and pleasant taste</a:t>
            </a:r>
            <a:r>
              <a:rPr lang="en-US" dirty="0">
                <a:solidFill>
                  <a:srgbClr val="0D0D0D"/>
                </a:solidFill>
                <a:latin typeface="ui-sans-serif"/>
              </a:rPr>
              <a:t> due to lactose.</a:t>
            </a:r>
            <a:endParaRPr lang="en-US" dirty="0"/>
          </a:p>
        </p:txBody>
      </p:sp>
      <p:sp>
        <p:nvSpPr>
          <p:cNvPr id="5" name="Rectangle 4"/>
          <p:cNvSpPr/>
          <p:nvPr/>
        </p:nvSpPr>
        <p:spPr>
          <a:xfrm>
            <a:off x="261256" y="2873829"/>
            <a:ext cx="6831171" cy="369332"/>
          </a:xfrm>
          <a:prstGeom prst="rect">
            <a:avLst/>
          </a:prstGeom>
        </p:spPr>
        <p:txBody>
          <a:bodyPr wrap="square">
            <a:spAutoFit/>
          </a:bodyPr>
          <a:lstStyle/>
          <a:p>
            <a:pPr marL="285750" indent="-285750">
              <a:buFont typeface="Wingdings" panose="05000000000000000000" pitchFamily="2" charset="2"/>
              <a:buChar char="q"/>
            </a:pPr>
            <a:r>
              <a:rPr lang="en-US" b="1" dirty="0">
                <a:solidFill>
                  <a:srgbClr val="0D0D0D"/>
                </a:solidFill>
                <a:latin typeface="ui-sans-serif"/>
              </a:rPr>
              <a:t>Abnormal </a:t>
            </a:r>
            <a:r>
              <a:rPr lang="en-US" b="1" dirty="0" smtClean="0">
                <a:solidFill>
                  <a:srgbClr val="0D0D0D"/>
                </a:solidFill>
                <a:latin typeface="ui-sans-serif"/>
              </a:rPr>
              <a:t>tastes:</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985245844"/>
              </p:ext>
            </p:extLst>
          </p:nvPr>
        </p:nvGraphicFramePr>
        <p:xfrm>
          <a:off x="444138" y="3531176"/>
          <a:ext cx="9418320" cy="2281687"/>
        </p:xfrm>
        <a:graphic>
          <a:graphicData uri="http://schemas.openxmlformats.org/drawingml/2006/table">
            <a:tbl>
              <a:tblPr>
                <a:tableStyleId>{3C2FFA5D-87B4-456A-9821-1D502468CF0F}</a:tableStyleId>
              </a:tblPr>
              <a:tblGrid>
                <a:gridCol w="4709160">
                  <a:extLst>
                    <a:ext uri="{9D8B030D-6E8A-4147-A177-3AD203B41FA5}">
                      <a16:colId xmlns:a16="http://schemas.microsoft.com/office/drawing/2014/main" val="1517312"/>
                    </a:ext>
                  </a:extLst>
                </a:gridCol>
                <a:gridCol w="4709160">
                  <a:extLst>
                    <a:ext uri="{9D8B030D-6E8A-4147-A177-3AD203B41FA5}">
                      <a16:colId xmlns:a16="http://schemas.microsoft.com/office/drawing/2014/main" val="2974794553"/>
                    </a:ext>
                  </a:extLst>
                </a:gridCol>
              </a:tblGrid>
              <a:tr h="328745">
                <a:tc>
                  <a:txBody>
                    <a:bodyPr/>
                    <a:lstStyle/>
                    <a:p>
                      <a:r>
                        <a:rPr lang="en-US"/>
                        <a:t>Taste</a:t>
                      </a:r>
                    </a:p>
                  </a:txBody>
                  <a:tcPr anchor="ctr"/>
                </a:tc>
                <a:tc>
                  <a:txBody>
                    <a:bodyPr/>
                    <a:lstStyle/>
                    <a:p>
                      <a:r>
                        <a:rPr lang="en-US" dirty="0"/>
                        <a:t>Cause</a:t>
                      </a:r>
                    </a:p>
                  </a:txBody>
                  <a:tcPr anchor="ctr"/>
                </a:tc>
                <a:extLst>
                  <a:ext uri="{0D108BD9-81ED-4DB2-BD59-A6C34878D82A}">
                    <a16:rowId xmlns:a16="http://schemas.microsoft.com/office/drawing/2014/main" val="3187888255"/>
                  </a:ext>
                </a:extLst>
              </a:tr>
              <a:tr h="328745">
                <a:tc>
                  <a:txBody>
                    <a:bodyPr/>
                    <a:lstStyle/>
                    <a:p>
                      <a:r>
                        <a:rPr lang="en-US"/>
                        <a:t>Sour</a:t>
                      </a:r>
                    </a:p>
                  </a:txBody>
                  <a:tcPr anchor="ctr"/>
                </a:tc>
                <a:tc>
                  <a:txBody>
                    <a:bodyPr/>
                    <a:lstStyle/>
                    <a:p>
                      <a:r>
                        <a:rPr lang="en-US" dirty="0"/>
                        <a:t>Bacterial fermentation</a:t>
                      </a:r>
                    </a:p>
                  </a:txBody>
                  <a:tcPr anchor="ctr"/>
                </a:tc>
                <a:extLst>
                  <a:ext uri="{0D108BD9-81ED-4DB2-BD59-A6C34878D82A}">
                    <a16:rowId xmlns:a16="http://schemas.microsoft.com/office/drawing/2014/main" val="819284230"/>
                  </a:ext>
                </a:extLst>
              </a:tr>
              <a:tr h="328745">
                <a:tc>
                  <a:txBody>
                    <a:bodyPr/>
                    <a:lstStyle/>
                    <a:p>
                      <a:r>
                        <a:rPr lang="en-US"/>
                        <a:t>Bitter</a:t>
                      </a:r>
                    </a:p>
                  </a:txBody>
                  <a:tcPr anchor="ctr"/>
                </a:tc>
                <a:tc>
                  <a:txBody>
                    <a:bodyPr/>
                    <a:lstStyle/>
                    <a:p>
                      <a:r>
                        <a:rPr lang="en-US" dirty="0"/>
                        <a:t>Protein breakdown</a:t>
                      </a:r>
                    </a:p>
                  </a:txBody>
                  <a:tcPr anchor="ctr"/>
                </a:tc>
                <a:extLst>
                  <a:ext uri="{0D108BD9-81ED-4DB2-BD59-A6C34878D82A}">
                    <a16:rowId xmlns:a16="http://schemas.microsoft.com/office/drawing/2014/main" val="1039584795"/>
                  </a:ext>
                </a:extLst>
              </a:tr>
              <a:tr h="818647">
                <a:tc>
                  <a:txBody>
                    <a:bodyPr/>
                    <a:lstStyle/>
                    <a:p>
                      <a:r>
                        <a:rPr lang="en-US"/>
                        <a:t>Salty</a:t>
                      </a:r>
                    </a:p>
                  </a:txBody>
                  <a:tcPr anchor="ctr"/>
                </a:tc>
                <a:tc>
                  <a:txBody>
                    <a:bodyPr/>
                    <a:lstStyle/>
                    <a:p>
                      <a:r>
                        <a:rPr lang="en-US" dirty="0"/>
                        <a:t>Mastitis</a:t>
                      </a:r>
                    </a:p>
                  </a:txBody>
                  <a:tcPr anchor="ctr"/>
                </a:tc>
                <a:extLst>
                  <a:ext uri="{0D108BD9-81ED-4DB2-BD59-A6C34878D82A}">
                    <a16:rowId xmlns:a16="http://schemas.microsoft.com/office/drawing/2014/main" val="2850785652"/>
                  </a:ext>
                </a:extLst>
              </a:tr>
              <a:tr h="328745">
                <a:tc>
                  <a:txBody>
                    <a:bodyPr/>
                    <a:lstStyle/>
                    <a:p>
                      <a:r>
                        <a:rPr lang="en-US"/>
                        <a:t>Metallic</a:t>
                      </a:r>
                    </a:p>
                  </a:txBody>
                  <a:tcPr anchor="ctr"/>
                </a:tc>
                <a:tc>
                  <a:txBody>
                    <a:bodyPr/>
                    <a:lstStyle/>
                    <a:p>
                      <a:r>
                        <a:rPr lang="en-US" dirty="0"/>
                        <a:t>Reaction with metal containers</a:t>
                      </a:r>
                    </a:p>
                  </a:txBody>
                  <a:tcPr anchor="ctr"/>
                </a:tc>
                <a:extLst>
                  <a:ext uri="{0D108BD9-81ED-4DB2-BD59-A6C34878D82A}">
                    <a16:rowId xmlns:a16="http://schemas.microsoft.com/office/drawing/2014/main" val="3886750853"/>
                  </a:ext>
                </a:extLst>
              </a:tr>
            </a:tbl>
          </a:graphicData>
        </a:graphic>
      </p:graphicFrame>
    </p:spTree>
    <p:extLst>
      <p:ext uri="{BB962C8B-B14F-4D97-AF65-F5344CB8AC3E}">
        <p14:creationId xmlns:p14="http://schemas.microsoft.com/office/powerpoint/2010/main" val="417486484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423</TotalTime>
  <Words>778</Words>
  <Application>Microsoft Office PowerPoint</Application>
  <PresentationFormat>Widescreen</PresentationFormat>
  <Paragraphs>154</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Times New Roman</vt:lpstr>
      <vt:lpstr>ui-sans-serif</vt:lpstr>
      <vt:lpstr>Wingdings</vt:lpstr>
      <vt:lpstr>Retrospect</vt:lpstr>
      <vt:lpstr>Practical milk hygiene  Stage: 5th   Sensory Evaluation of Milk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Practical milk hygiene  Stage: 5th</dc:title>
  <dc:creator>dr.harth</dc:creator>
  <cp:lastModifiedBy>dr.harth</cp:lastModifiedBy>
  <cp:revision>26</cp:revision>
  <dcterms:created xsi:type="dcterms:W3CDTF">2026-03-11T10:11:04Z</dcterms:created>
  <dcterms:modified xsi:type="dcterms:W3CDTF">2026-04-13T12:27:22Z</dcterms:modified>
</cp:coreProperties>
</file>